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6" r:id="rId2"/>
    <p:sldId id="323" r:id="rId3"/>
    <p:sldId id="324" r:id="rId4"/>
    <p:sldId id="325" r:id="rId5"/>
    <p:sldId id="326" r:id="rId6"/>
    <p:sldId id="327" r:id="rId7"/>
    <p:sldId id="328" r:id="rId8"/>
    <p:sldId id="330" r:id="rId9"/>
    <p:sldId id="331" r:id="rId10"/>
    <p:sldId id="329" r:id="rId11"/>
    <p:sldId id="320" r:id="rId12"/>
    <p:sldId id="261" r:id="rId13"/>
    <p:sldId id="262" r:id="rId14"/>
    <p:sldId id="345" r:id="rId15"/>
    <p:sldId id="263" r:id="rId16"/>
    <p:sldId id="346" r:id="rId17"/>
    <p:sldId id="267" r:id="rId18"/>
    <p:sldId id="332" r:id="rId19"/>
    <p:sldId id="268" r:id="rId20"/>
    <p:sldId id="269" r:id="rId21"/>
    <p:sldId id="306" r:id="rId22"/>
    <p:sldId id="333" r:id="rId23"/>
    <p:sldId id="307" r:id="rId24"/>
    <p:sldId id="334" r:id="rId25"/>
    <p:sldId id="308" r:id="rId26"/>
    <p:sldId id="322" r:id="rId27"/>
    <p:sldId id="309" r:id="rId28"/>
    <p:sldId id="310" r:id="rId29"/>
    <p:sldId id="312" r:id="rId30"/>
    <p:sldId id="313" r:id="rId31"/>
    <p:sldId id="314" r:id="rId32"/>
    <p:sldId id="315" r:id="rId33"/>
    <p:sldId id="270" r:id="rId34"/>
    <p:sldId id="316" r:id="rId35"/>
    <p:sldId id="317" r:id="rId36"/>
    <p:sldId id="318" r:id="rId37"/>
    <p:sldId id="319" r:id="rId38"/>
    <p:sldId id="271" r:id="rId39"/>
    <p:sldId id="272" r:id="rId40"/>
    <p:sldId id="273" r:id="rId41"/>
    <p:sldId id="347" r:id="rId42"/>
    <p:sldId id="274" r:id="rId43"/>
    <p:sldId id="348" r:id="rId44"/>
    <p:sldId id="275" r:id="rId45"/>
    <p:sldId id="335" r:id="rId46"/>
    <p:sldId id="336" r:id="rId47"/>
    <p:sldId id="337" r:id="rId48"/>
    <p:sldId id="338" r:id="rId49"/>
    <p:sldId id="276" r:id="rId50"/>
    <p:sldId id="339" r:id="rId51"/>
    <p:sldId id="349" r:id="rId52"/>
    <p:sldId id="277" r:id="rId53"/>
    <p:sldId id="278" r:id="rId54"/>
    <p:sldId id="279" r:id="rId55"/>
    <p:sldId id="280" r:id="rId56"/>
    <p:sldId id="340" r:id="rId57"/>
    <p:sldId id="282" r:id="rId58"/>
    <p:sldId id="283" r:id="rId59"/>
    <p:sldId id="341" r:id="rId60"/>
    <p:sldId id="342" r:id="rId61"/>
    <p:sldId id="343" r:id="rId62"/>
    <p:sldId id="350" r:id="rId63"/>
    <p:sldId id="344" r:id="rId64"/>
    <p:sldId id="287" r:id="rId65"/>
    <p:sldId id="288" r:id="rId66"/>
    <p:sldId id="289" r:id="rId67"/>
    <p:sldId id="290" r:id="rId68"/>
    <p:sldId id="351" r:id="rId69"/>
    <p:sldId id="352" r:id="rId70"/>
    <p:sldId id="291" r:id="rId71"/>
    <p:sldId id="292" r:id="rId72"/>
    <p:sldId id="293" r:id="rId73"/>
    <p:sldId id="294" r:id="rId74"/>
    <p:sldId id="353" r:id="rId75"/>
    <p:sldId id="295" r:id="rId76"/>
    <p:sldId id="296" r:id="rId77"/>
    <p:sldId id="297" r:id="rId78"/>
    <p:sldId id="298" r:id="rId79"/>
    <p:sldId id="299" r:id="rId80"/>
    <p:sldId id="300" r:id="rId81"/>
    <p:sldId id="301" r:id="rId82"/>
    <p:sldId id="302" r:id="rId83"/>
    <p:sldId id="303" r:id="rId84"/>
    <p:sldId id="304" r:id="rId85"/>
    <p:sldId id="305" r:id="rId86"/>
    <p:sldId id="354" r:id="rId87"/>
    <p:sldId id="355" r:id="rId88"/>
    <p:sldId id="356" r:id="rId89"/>
    <p:sldId id="357" r:id="rId90"/>
    <p:sldId id="358" r:id="rId91"/>
    <p:sldId id="371"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53" d="100"/>
          <a:sy n="53" d="100"/>
        </p:scale>
        <p:origin x="1416"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B07239-33DE-49E9-B41E-4A4FAED32E0D}"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24957-C797-4292-B038-617C11C9CB3B}" type="slidenum">
              <a:rPr lang="en-US" smtClean="0"/>
              <a:t>‹#›</a:t>
            </a:fld>
            <a:endParaRPr lang="en-US"/>
          </a:p>
        </p:txBody>
      </p:sp>
    </p:spTree>
    <p:extLst>
      <p:ext uri="{BB962C8B-B14F-4D97-AF65-F5344CB8AC3E}">
        <p14:creationId xmlns:p14="http://schemas.microsoft.com/office/powerpoint/2010/main" val="50145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DAACF1-84F9-40E1-A9B0-950B13373E42}"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76807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CF94C3-759F-416B-8067-EF3A305193EE}"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47533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EFF779-E0AE-4E12-AE32-13834C8EA7A2}"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12174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1BD95C-7FDA-4CF2-982F-DAF86334F216}"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6674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9279379-BE33-41D7-8543-AEECF11F8E0D}"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54770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6F5A24-C8C7-42EF-BC11-6DEB48F96384}"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36865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C61BE5-9AAF-4373-8FE8-B1E420893728}"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175807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9ABDCB-ED5F-46B1-89DF-FD0D9BB62EF3}"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08613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98F82B-4A9A-4494-A853-CD6F12371A98}"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9912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43855B-7758-4B48-8843-749B3CF6D58A}"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4921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1F31E8-87A2-452A-822D-65E56CAF1C2F}"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19611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C87059-F38F-4FFA-A834-EAD30A80732F}"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06164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A4A1E1-9007-482F-8008-36C217E47FD9}"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5642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5C1775-BCD7-47C7-AAE5-3136B2FC1E41}"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3867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2639F7F-D6E5-4AA2-A672-788E3A2A1666}"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71254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D0D4CA-7F56-40DB-A58D-0158770358F7}"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3806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0A9D6D6-56A8-4583-B5EF-637A1491A89E}"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43722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28B5F-5988-494E-BF10-E920CE10DBFF}"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42509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336A5B-752D-4679-8D2F-D9891DD8DD2E}"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69457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F44FD3-39A8-403A-9B20-25E9FABC1C2E}"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19790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166AE7-3DB0-4335-A113-4A5650BAC0EA}"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4520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0C5E53-5AFB-474F-8E64-23283AE16164}"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2896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0B5C66-C4E6-4D68-8188-D71E8456E0B2}"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28323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713C70-C552-471A-9E1E-2A22FD039E7F}"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9922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1FBC76-E718-4004-B93F-A9080373687F}"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73943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9DF993-066F-47D5-A9C2-C0677C8C68BB}"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03016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736878-8DA4-4A2A-8D3B-43AE80353117}"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907619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774216-E53F-417E-9200-0FFA514F9CFE}" type="slidenum">
              <a:rPr lang="en-US" altLang="en-US">
                <a:latin typeface="Times New Roman" panose="02020603050405020304" pitchFamily="18" charset="0"/>
              </a:rPr>
              <a:pPr/>
              <a:t>85</a:t>
            </a:fld>
            <a:endParaRPr lang="en-US" altLang="en-US">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22905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ED4D4E-F6D8-41DF-B629-7382C7AB2979}"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8945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69D98E-3E83-4EC6-9E66-1178B0239D50}"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4392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5AF2E3-7385-4436-89D3-3D7FCB4B443B}"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9300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72BED5-E031-4FA6-AF4D-F159FF58709C}"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7981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A612BE-83E7-42F1-8DD2-ED4A2BFF857F}"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9771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AF3D004-1CF7-4C52-A1F9-5D587250C4B5}"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4158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5582BC-FE45-473D-AE96-597B02D3289F}"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415435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5582BC-FE45-473D-AE96-597B02D3289F}"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302268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5582BC-FE45-473D-AE96-597B02D3289F}"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1709976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C52A9D62-6DEA-47A9-B245-81B633548A8E}" type="slidenum">
              <a:rPr lang="en-US" altLang="en-US"/>
              <a:pPr/>
              <a:t>‹#›</a:t>
            </a:fld>
            <a:endParaRPr lang="en-US" altLang="en-US"/>
          </a:p>
        </p:txBody>
      </p:sp>
    </p:spTree>
    <p:extLst>
      <p:ext uri="{BB962C8B-B14F-4D97-AF65-F5344CB8AC3E}">
        <p14:creationId xmlns:p14="http://schemas.microsoft.com/office/powerpoint/2010/main" val="2513609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10E0785-D647-4F03-A7ED-9051E974A8A6}" type="slidenum">
              <a:rPr lang="en-US" altLang="en-US"/>
              <a:pPr/>
              <a:t>‹#›</a:t>
            </a:fld>
            <a:endParaRPr lang="en-US" altLang="en-US"/>
          </a:p>
        </p:txBody>
      </p:sp>
    </p:spTree>
    <p:extLst>
      <p:ext uri="{BB962C8B-B14F-4D97-AF65-F5344CB8AC3E}">
        <p14:creationId xmlns:p14="http://schemas.microsoft.com/office/powerpoint/2010/main" val="3999930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3C02069-BE3A-4F5C-90F7-9A45CE1EFC13}" type="slidenum">
              <a:rPr lang="en-US" altLang="en-US"/>
              <a:pPr/>
              <a:t>‹#›</a:t>
            </a:fld>
            <a:endParaRPr lang="en-US" altLang="en-US"/>
          </a:p>
        </p:txBody>
      </p:sp>
    </p:spTree>
    <p:extLst>
      <p:ext uri="{BB962C8B-B14F-4D97-AF65-F5344CB8AC3E}">
        <p14:creationId xmlns:p14="http://schemas.microsoft.com/office/powerpoint/2010/main" val="417050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BB7F0B7-D397-4AB8-8E65-B2D673864FED}" type="slidenum">
              <a:rPr lang="en-US" altLang="en-US"/>
              <a:pPr/>
              <a:t>‹#›</a:t>
            </a:fld>
            <a:endParaRPr lang="en-US" altLang="en-US"/>
          </a:p>
        </p:txBody>
      </p:sp>
    </p:spTree>
    <p:extLst>
      <p:ext uri="{BB962C8B-B14F-4D97-AF65-F5344CB8AC3E}">
        <p14:creationId xmlns:p14="http://schemas.microsoft.com/office/powerpoint/2010/main" val="1463874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fld id="{8BB93A4E-7D3C-48ED-9AE8-CA4A3102D230}" type="slidenum">
              <a:rPr lang="en-US" altLang="en-US"/>
              <a:pPr/>
              <a:t>‹#›</a:t>
            </a:fld>
            <a:endParaRPr lang="en-US" altLang="en-US"/>
          </a:p>
        </p:txBody>
      </p:sp>
    </p:spTree>
    <p:extLst>
      <p:ext uri="{BB962C8B-B14F-4D97-AF65-F5344CB8AC3E}">
        <p14:creationId xmlns:p14="http://schemas.microsoft.com/office/powerpoint/2010/main" val="1836625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5582BC-FE45-473D-AE96-597B02D3289F}"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3304777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5582BC-FE45-473D-AE96-597B02D3289F}"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3929583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5582BC-FE45-473D-AE96-597B02D3289F}"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280422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5582BC-FE45-473D-AE96-597B02D3289F}"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288994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5582BC-FE45-473D-AE96-597B02D3289F}"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13200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5582BC-FE45-473D-AE96-597B02D3289F}"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3852172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5582BC-FE45-473D-AE96-597B02D3289F}"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332183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5582BC-FE45-473D-AE96-597B02D3289F}"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4D325-3D53-4A5A-9314-37E418858BC1}" type="slidenum">
              <a:rPr lang="en-US" smtClean="0"/>
              <a:t>‹#›</a:t>
            </a:fld>
            <a:endParaRPr lang="en-US"/>
          </a:p>
        </p:txBody>
      </p:sp>
    </p:spTree>
    <p:extLst>
      <p:ext uri="{BB962C8B-B14F-4D97-AF65-F5344CB8AC3E}">
        <p14:creationId xmlns:p14="http://schemas.microsoft.com/office/powerpoint/2010/main" val="274966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582BC-FE45-473D-AE96-597B02D3289F}"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4D325-3D53-4A5A-9314-37E418858BC1}" type="slidenum">
              <a:rPr lang="en-US" smtClean="0"/>
              <a:t>‹#›</a:t>
            </a:fld>
            <a:endParaRPr lang="en-US"/>
          </a:p>
        </p:txBody>
      </p:sp>
    </p:spTree>
    <p:extLst>
      <p:ext uri="{BB962C8B-B14F-4D97-AF65-F5344CB8AC3E}">
        <p14:creationId xmlns:p14="http://schemas.microsoft.com/office/powerpoint/2010/main" val="2540748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hemeOverride" Target="../theme/themeOverride1.xml"/><Relationship Id="rId4" Type="http://schemas.openxmlformats.org/officeDocument/2006/relationships/image" Target="../media/image31.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http://www.ewa.cz/pages1/813_soubory/tRNA_wobble.gif"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3090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gma"/>
          <p:cNvPicPr>
            <a:picLocks noChangeAspect="1" noChangeArrowheads="1"/>
          </p:cNvPicPr>
          <p:nvPr/>
        </p:nvPicPr>
        <p:blipFill>
          <a:blip r:embed="rId3">
            <a:extLst>
              <a:ext uri="{28A0092B-C50C-407E-A947-70E740481C1C}">
                <a14:useLocalDpi xmlns:a14="http://schemas.microsoft.com/office/drawing/2010/main" val="0"/>
              </a:ext>
            </a:extLst>
          </a:blip>
          <a:srcRect l="46417"/>
          <a:stretch>
            <a:fillRect/>
          </a:stretch>
        </p:blipFill>
        <p:spPr bwMode="auto">
          <a:xfrm>
            <a:off x="3432175" y="228600"/>
            <a:ext cx="54102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72911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noChangeArrowheads="1"/>
          </p:cNvSpPr>
          <p:nvPr>
            <p:ph type="title"/>
          </p:nvPr>
        </p:nvSpPr>
        <p:spPr/>
        <p:txBody>
          <a:bodyPr/>
          <a:lstStyle/>
          <a:p>
            <a:endParaRPr lang="en-US" altLang="en-US" smtClean="0"/>
          </a:p>
        </p:txBody>
      </p:sp>
      <p:sp>
        <p:nvSpPr>
          <p:cNvPr id="106499" name="Content Placeholder 2"/>
          <p:cNvSpPr>
            <a:spLocks noGrp="1" noChangeArrowheads="1"/>
          </p:cNvSpPr>
          <p:nvPr>
            <p:ph idx="1"/>
          </p:nvPr>
        </p:nvSpPr>
        <p:spPr/>
        <p:txBody>
          <a:bodyPr/>
          <a:lstStyle/>
          <a:p>
            <a:r>
              <a:rPr lang="en-US" altLang="en-US" smtClean="0"/>
              <a:t>DNA is packaged as </a:t>
            </a:r>
            <a:r>
              <a:rPr lang="en-US" altLang="en-US" i="1" smtClean="0"/>
              <a:t>chromosomes.</a:t>
            </a:r>
          </a:p>
          <a:p>
            <a:r>
              <a:rPr lang="en-US" altLang="en-US" smtClean="0"/>
              <a:t>Within each chromosome, the DNA is wound around small proteins called </a:t>
            </a:r>
            <a:r>
              <a:rPr lang="en-US" altLang="en-US" i="1" smtClean="0"/>
              <a:t>histones, </a:t>
            </a:r>
            <a:r>
              <a:rPr lang="en-US" altLang="en-US" smtClean="0"/>
              <a:t>which in turn are held tightly together in a compacted state by still other proteins. </a:t>
            </a:r>
          </a:p>
          <a:p>
            <a:r>
              <a:rPr lang="en-US" altLang="en-US" smtClean="0"/>
              <a:t>As long as DNA is in this compacted state, it cannot function to form RNA. </a:t>
            </a:r>
          </a:p>
        </p:txBody>
      </p:sp>
    </p:spTree>
    <p:extLst>
      <p:ext uri="{BB962C8B-B14F-4D97-AF65-F5344CB8AC3E}">
        <p14:creationId xmlns:p14="http://schemas.microsoft.com/office/powerpoint/2010/main" val="36286986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noChangeArrowheads="1"/>
          </p:cNvSpPr>
          <p:nvPr>
            <p:ph type="title"/>
          </p:nvPr>
        </p:nvSpPr>
        <p:spPr/>
        <p:txBody>
          <a:bodyPr/>
          <a:lstStyle/>
          <a:p>
            <a:endParaRPr lang="en-US" altLang="en-US" smtClean="0"/>
          </a:p>
        </p:txBody>
      </p:sp>
      <p:sp>
        <p:nvSpPr>
          <p:cNvPr id="107523" name="Content Placeholder 2"/>
          <p:cNvSpPr>
            <a:spLocks noGrp="1" noChangeArrowheads="1"/>
          </p:cNvSpPr>
          <p:nvPr>
            <p:ph idx="1"/>
          </p:nvPr>
        </p:nvSpPr>
        <p:spPr/>
        <p:txBody>
          <a:bodyPr/>
          <a:lstStyle/>
          <a:p>
            <a:r>
              <a:rPr lang="en-US" altLang="en-US" smtClean="0"/>
              <a:t>However, multiple control mechanisms are beginning to be discovered that can cause selected areas of chromosomes to become decompacted one part at a time so that partial RNA transcription can occur</a:t>
            </a:r>
          </a:p>
          <a:p>
            <a:r>
              <a:rPr lang="en-US" altLang="en-US" smtClean="0"/>
              <a:t>Even then, some specific “transcriptor factor” controls the actual rate of transcription by the separate operon in the chromosome. </a:t>
            </a:r>
          </a:p>
        </p:txBody>
      </p:sp>
    </p:spTree>
    <p:extLst>
      <p:ext uri="{BB962C8B-B14F-4D97-AF65-F5344CB8AC3E}">
        <p14:creationId xmlns:p14="http://schemas.microsoft.com/office/powerpoint/2010/main" val="42288514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noChangeArrowheads="1"/>
          </p:cNvSpPr>
          <p:nvPr>
            <p:ph type="title"/>
          </p:nvPr>
        </p:nvSpPr>
        <p:spPr/>
        <p:txBody>
          <a:bodyPr/>
          <a:lstStyle/>
          <a:p>
            <a:endParaRPr lang="en-US" altLang="en-US" smtClean="0"/>
          </a:p>
        </p:txBody>
      </p:sp>
      <p:sp>
        <p:nvSpPr>
          <p:cNvPr id="108547" name="Content Placeholder 2"/>
          <p:cNvSpPr>
            <a:spLocks noGrp="1" noChangeArrowheads="1"/>
          </p:cNvSpPr>
          <p:nvPr>
            <p:ph idx="1"/>
          </p:nvPr>
        </p:nvSpPr>
        <p:spPr/>
        <p:txBody>
          <a:bodyPr/>
          <a:lstStyle/>
          <a:p>
            <a:r>
              <a:rPr lang="en-US" altLang="en-US" smtClean="0"/>
              <a:t>Thus, still higher orders of control are used for establishing proper cell function.</a:t>
            </a:r>
          </a:p>
          <a:p>
            <a:r>
              <a:rPr lang="en-US" altLang="en-US" smtClean="0"/>
              <a:t>In addition, signals from outside the cell, such as some of the body’s hormones, can activate specific chromosomal areas and specific transcription factors, thus controlling the chemical machinery for function of the cell</a:t>
            </a:r>
          </a:p>
          <a:p>
            <a:endParaRPr lang="en-US" altLang="en-US" smtClean="0"/>
          </a:p>
          <a:p>
            <a:endParaRPr lang="en-US" altLang="en-US" smtClean="0"/>
          </a:p>
        </p:txBody>
      </p:sp>
    </p:spTree>
    <p:extLst>
      <p:ext uri="{BB962C8B-B14F-4D97-AF65-F5344CB8AC3E}">
        <p14:creationId xmlns:p14="http://schemas.microsoft.com/office/powerpoint/2010/main" val="150221337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noChangeArrowheads="1"/>
          </p:cNvSpPr>
          <p:nvPr>
            <p:ph type="title"/>
          </p:nvPr>
        </p:nvSpPr>
        <p:spPr/>
        <p:txBody>
          <a:bodyPr/>
          <a:lstStyle/>
          <a:p>
            <a:endParaRPr lang="en-US" altLang="en-US" smtClean="0"/>
          </a:p>
        </p:txBody>
      </p:sp>
      <p:sp>
        <p:nvSpPr>
          <p:cNvPr id="109571" name="Content Placeholder 2"/>
          <p:cNvSpPr>
            <a:spLocks noGrp="1" noChangeArrowheads="1"/>
          </p:cNvSpPr>
          <p:nvPr>
            <p:ph idx="1"/>
          </p:nvPr>
        </p:nvSpPr>
        <p:spPr/>
        <p:txBody>
          <a:bodyPr/>
          <a:lstStyle/>
          <a:p>
            <a:r>
              <a:rPr lang="en-US" altLang="en-US" dirty="0" smtClean="0"/>
              <a:t>Because there are more than 30,000 different genes in each human cell, the large number of ways in which genetic activity can be controlled is not surprising.</a:t>
            </a:r>
          </a:p>
          <a:p>
            <a:r>
              <a:rPr lang="en-US" altLang="en-US" dirty="0" smtClean="0"/>
              <a:t>The gene control systems are especially important for controlling intracellular concentrations of amino </a:t>
            </a:r>
            <a:r>
              <a:rPr lang="en-US" altLang="en-US" dirty="0" smtClean="0"/>
              <a:t>acids intermediate </a:t>
            </a:r>
            <a:r>
              <a:rPr lang="en-US" altLang="en-US" dirty="0" smtClean="0"/>
              <a:t>substrates and products of carbohydrate, lipid, and protein metabolism</a:t>
            </a:r>
          </a:p>
        </p:txBody>
      </p:sp>
    </p:spTree>
    <p:extLst>
      <p:ext uri="{BB962C8B-B14F-4D97-AF65-F5344CB8AC3E}">
        <p14:creationId xmlns:p14="http://schemas.microsoft.com/office/powerpoint/2010/main" val="1439217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CA" altLang="en-US" smtClean="0"/>
              <a:t>Protein Synthesis:  An Overview</a:t>
            </a:r>
          </a:p>
        </p:txBody>
      </p:sp>
      <p:sp>
        <p:nvSpPr>
          <p:cNvPr id="32771" name="Rectangle 3"/>
          <p:cNvSpPr>
            <a:spLocks noGrp="1" noChangeArrowheads="1"/>
          </p:cNvSpPr>
          <p:nvPr>
            <p:ph type="body" idx="1"/>
          </p:nvPr>
        </p:nvSpPr>
        <p:spPr/>
        <p:txBody>
          <a:bodyPr/>
          <a:lstStyle/>
          <a:p>
            <a:r>
              <a:rPr lang="en-US" altLang="en-US" dirty="0"/>
              <a:t>How does a ribosome synthesize the protein required if it does not have access to DNA?</a:t>
            </a:r>
          </a:p>
          <a:p>
            <a:pPr eaLnBrk="1" hangingPunct="1">
              <a:lnSpc>
                <a:spcPct val="90000"/>
              </a:lnSpc>
            </a:pPr>
            <a:r>
              <a:rPr lang="en-CA" altLang="en-US" dirty="0" smtClean="0"/>
              <a:t>The </a:t>
            </a:r>
            <a:r>
              <a:rPr lang="en-CA" altLang="en-US" dirty="0"/>
              <a:t>answer lies in an intermediate substance known as mRNA.</a:t>
            </a:r>
          </a:p>
          <a:p>
            <a:pPr eaLnBrk="1" hangingPunct="1">
              <a:lnSpc>
                <a:spcPct val="90000"/>
              </a:lnSpc>
            </a:pPr>
            <a:r>
              <a:rPr lang="en-CA" altLang="en-US" dirty="0"/>
              <a:t>Information is copied from DNA into mRNA, this is </a:t>
            </a:r>
            <a:r>
              <a:rPr lang="en-CA" altLang="en-US" b="1" dirty="0">
                <a:solidFill>
                  <a:srgbClr val="FF0066"/>
                </a:solidFill>
              </a:rPr>
              <a:t>transcription</a:t>
            </a:r>
          </a:p>
          <a:p>
            <a:pPr eaLnBrk="1" hangingPunct="1">
              <a:lnSpc>
                <a:spcPct val="90000"/>
              </a:lnSpc>
            </a:pPr>
            <a:r>
              <a:rPr lang="en-CA" altLang="en-US" dirty="0"/>
              <a:t>mRNA leaves the nucleus and enters the cytoplasm of the cell</a:t>
            </a:r>
          </a:p>
          <a:p>
            <a:pPr eaLnBrk="1" hangingPunct="1">
              <a:lnSpc>
                <a:spcPct val="90000"/>
              </a:lnSpc>
            </a:pPr>
            <a:r>
              <a:rPr lang="en-CA" altLang="en-US" dirty="0"/>
              <a:t>Ribosomes use the mRNA as a blueprint to synthesize proteins composed of aa, this is </a:t>
            </a:r>
            <a:r>
              <a:rPr lang="en-CA" altLang="en-US" b="1" dirty="0">
                <a:solidFill>
                  <a:srgbClr val="FF0066"/>
                </a:solidFill>
              </a:rPr>
              <a:t>translation</a:t>
            </a:r>
            <a:r>
              <a:rPr lang="en-CA" altLang="en-US" b="1" dirty="0"/>
              <a:t>.</a:t>
            </a:r>
          </a:p>
        </p:txBody>
      </p:sp>
    </p:spTree>
    <p:extLst>
      <p:ext uri="{BB962C8B-B14F-4D97-AF65-F5344CB8AC3E}">
        <p14:creationId xmlns:p14="http://schemas.microsoft.com/office/powerpoint/2010/main" val="1414834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fade">
                                      <p:cBhvr>
                                        <p:cTn id="7" dur="1000"/>
                                        <p:tgtEl>
                                          <p:spTgt spid="32771">
                                            <p:txEl>
                                              <p:pRg st="0" end="0"/>
                                            </p:txEl>
                                          </p:spTgt>
                                        </p:tgtEl>
                                      </p:cBhvr>
                                    </p:animEffect>
                                    <p:anim calcmode="lin" valueType="num">
                                      <p:cBhvr>
                                        <p:cTn id="8" dur="10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7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771">
                                            <p:txEl>
                                              <p:pRg st="1" end="1"/>
                                            </p:txEl>
                                          </p:spTgt>
                                        </p:tgtEl>
                                        <p:attrNameLst>
                                          <p:attrName>style.visibility</p:attrName>
                                        </p:attrNameLst>
                                      </p:cBhvr>
                                      <p:to>
                                        <p:strVal val="visible"/>
                                      </p:to>
                                    </p:set>
                                    <p:animEffect transition="in" filter="fade">
                                      <p:cBhvr>
                                        <p:cTn id="14" dur="1000"/>
                                        <p:tgtEl>
                                          <p:spTgt spid="32771">
                                            <p:txEl>
                                              <p:pRg st="1" end="1"/>
                                            </p:txEl>
                                          </p:spTgt>
                                        </p:tgtEl>
                                      </p:cBhvr>
                                    </p:animEffect>
                                    <p:anim calcmode="lin" valueType="num">
                                      <p:cBhvr>
                                        <p:cTn id="15" dur="10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27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2771">
                                            <p:txEl>
                                              <p:pRg st="2" end="2"/>
                                            </p:txEl>
                                          </p:spTgt>
                                        </p:tgtEl>
                                        <p:attrNameLst>
                                          <p:attrName>style.visibility</p:attrName>
                                        </p:attrNameLst>
                                      </p:cBhvr>
                                      <p:to>
                                        <p:strVal val="visible"/>
                                      </p:to>
                                    </p:set>
                                    <p:animEffect transition="in" filter="fade">
                                      <p:cBhvr>
                                        <p:cTn id="21" dur="1000"/>
                                        <p:tgtEl>
                                          <p:spTgt spid="32771">
                                            <p:txEl>
                                              <p:pRg st="2" end="2"/>
                                            </p:txEl>
                                          </p:spTgt>
                                        </p:tgtEl>
                                      </p:cBhvr>
                                    </p:animEffect>
                                    <p:anim calcmode="lin" valueType="num">
                                      <p:cBhvr>
                                        <p:cTn id="22" dur="10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27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771">
                                            <p:txEl>
                                              <p:pRg st="3" end="3"/>
                                            </p:txEl>
                                          </p:spTgt>
                                        </p:tgtEl>
                                        <p:attrNameLst>
                                          <p:attrName>style.visibility</p:attrName>
                                        </p:attrNameLst>
                                      </p:cBhvr>
                                      <p:to>
                                        <p:strVal val="visible"/>
                                      </p:to>
                                    </p:set>
                                    <p:animEffect transition="in" filter="fade">
                                      <p:cBhvr>
                                        <p:cTn id="28" dur="1000"/>
                                        <p:tgtEl>
                                          <p:spTgt spid="32771">
                                            <p:txEl>
                                              <p:pRg st="3" end="3"/>
                                            </p:txEl>
                                          </p:spTgt>
                                        </p:tgtEl>
                                      </p:cBhvr>
                                    </p:animEffect>
                                    <p:anim calcmode="lin" valueType="num">
                                      <p:cBhvr>
                                        <p:cTn id="29" dur="10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27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2771">
                                            <p:txEl>
                                              <p:pRg st="4" end="4"/>
                                            </p:txEl>
                                          </p:spTgt>
                                        </p:tgtEl>
                                        <p:attrNameLst>
                                          <p:attrName>style.visibility</p:attrName>
                                        </p:attrNameLst>
                                      </p:cBhvr>
                                      <p:to>
                                        <p:strVal val="visible"/>
                                      </p:to>
                                    </p:set>
                                    <p:animEffect transition="in" filter="fade">
                                      <p:cBhvr>
                                        <p:cTn id="35" dur="1000"/>
                                        <p:tgtEl>
                                          <p:spTgt spid="32771">
                                            <p:txEl>
                                              <p:pRg st="4" end="4"/>
                                            </p:txEl>
                                          </p:spTgt>
                                        </p:tgtEl>
                                      </p:cBhvr>
                                    </p:animEffect>
                                    <p:anim calcmode="lin" valueType="num">
                                      <p:cBhvr>
                                        <p:cTn id="36" dur="10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277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dirty="0" smtClean="0"/>
              <a:t>Nucleic acids: </a:t>
            </a:r>
          </a:p>
        </p:txBody>
      </p:sp>
      <p:sp>
        <p:nvSpPr>
          <p:cNvPr id="11267" name="Content Placeholder 2"/>
          <p:cNvSpPr>
            <a:spLocks noGrp="1" noChangeArrowheads="1"/>
          </p:cNvSpPr>
          <p:nvPr>
            <p:ph idx="1"/>
          </p:nvPr>
        </p:nvSpPr>
        <p:spPr/>
        <p:txBody>
          <a:bodyPr/>
          <a:lstStyle/>
          <a:p>
            <a:r>
              <a:rPr lang="en-US" altLang="en-US" smtClean="0"/>
              <a:t>Principle information molecule in the cell.</a:t>
            </a:r>
          </a:p>
          <a:p>
            <a:r>
              <a:rPr lang="en-US" altLang="en-US" smtClean="0"/>
              <a:t>All the genetic codes are carried out on the nucleic acids.</a:t>
            </a:r>
          </a:p>
          <a:p>
            <a:r>
              <a:rPr lang="en-US" altLang="en-US" smtClean="0"/>
              <a:t>Nucleic acid is a linear polymer of nucleotides</a:t>
            </a:r>
          </a:p>
          <a:p>
            <a:endParaRPr lang="en-US" altLang="en-US" smtClean="0"/>
          </a:p>
        </p:txBody>
      </p:sp>
    </p:spTree>
    <p:extLst>
      <p:ext uri="{BB962C8B-B14F-4D97-AF65-F5344CB8AC3E}">
        <p14:creationId xmlns:p14="http://schemas.microsoft.com/office/powerpoint/2010/main" val="164295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mtClean="0"/>
              <a:t>Nucleotides</a:t>
            </a:r>
          </a:p>
        </p:txBody>
      </p:sp>
      <p:sp>
        <p:nvSpPr>
          <p:cNvPr id="12291" name="Content Placeholder 2"/>
          <p:cNvSpPr>
            <a:spLocks noGrp="1" noChangeArrowheads="1"/>
          </p:cNvSpPr>
          <p:nvPr>
            <p:ph idx="1"/>
          </p:nvPr>
        </p:nvSpPr>
        <p:spPr/>
        <p:txBody>
          <a:bodyPr/>
          <a:lstStyle/>
          <a:p>
            <a:r>
              <a:rPr lang="en-US" altLang="en-US" dirty="0" smtClean="0"/>
              <a:t>Nucleotides are the unit structure of nucleic acids.</a:t>
            </a:r>
          </a:p>
          <a:p>
            <a:r>
              <a:rPr lang="en-US" altLang="en-US" dirty="0" smtClean="0"/>
              <a:t>Nucleotides composed of 3 components:</a:t>
            </a:r>
          </a:p>
          <a:p>
            <a:r>
              <a:rPr lang="en-US" altLang="en-US" dirty="0" smtClean="0"/>
              <a:t> Nitrogenous base (Adenine, Cytosine, Guanine, Thymine (or Uracil)</a:t>
            </a:r>
          </a:p>
          <a:p>
            <a:r>
              <a:rPr lang="en-US" altLang="en-US" dirty="0" smtClean="0"/>
              <a:t> Pentose sugar</a:t>
            </a:r>
          </a:p>
          <a:p>
            <a:r>
              <a:rPr lang="en-US" altLang="en-US" dirty="0" smtClean="0"/>
              <a:t> Phosphate</a:t>
            </a:r>
          </a:p>
          <a:p>
            <a:endParaRPr lang="en-US" altLang="en-US" dirty="0" smtClean="0"/>
          </a:p>
        </p:txBody>
      </p:sp>
      <p:pic>
        <p:nvPicPr>
          <p:cNvPr id="122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75" y="3716338"/>
            <a:ext cx="3962400" cy="232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747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728912" y="482600"/>
            <a:ext cx="5386388" cy="5758226"/>
          </a:xfrm>
          <a:prstGeom prst="rect">
            <a:avLst/>
          </a:prstGeom>
        </p:spPr>
      </p:pic>
    </p:spTree>
    <p:extLst>
      <p:ext uri="{BB962C8B-B14F-4D97-AF65-F5344CB8AC3E}">
        <p14:creationId xmlns:p14="http://schemas.microsoft.com/office/powerpoint/2010/main" val="15276284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lstStyle/>
          <a:p>
            <a:r>
              <a:rPr lang="en-US" altLang="en-US" smtClean="0"/>
              <a:t>Nitrogenous bases</a:t>
            </a:r>
          </a:p>
        </p:txBody>
      </p:sp>
      <p:sp>
        <p:nvSpPr>
          <p:cNvPr id="13315" name="Content Placeholder 2"/>
          <p:cNvSpPr>
            <a:spLocks noGrp="1" noChangeArrowheads="1"/>
          </p:cNvSpPr>
          <p:nvPr>
            <p:ph idx="1"/>
          </p:nvPr>
        </p:nvSpPr>
        <p:spPr/>
        <p:txBody>
          <a:bodyPr/>
          <a:lstStyle/>
          <a:p>
            <a:r>
              <a:rPr lang="en-US" altLang="en-US" smtClean="0"/>
              <a:t>There are 2 types:</a:t>
            </a:r>
          </a:p>
          <a:p>
            <a:r>
              <a:rPr lang="en-US" altLang="en-US" smtClean="0"/>
              <a:t>Purines:</a:t>
            </a:r>
          </a:p>
          <a:p>
            <a:r>
              <a:rPr lang="en-US" altLang="en-US" smtClean="0"/>
              <a:t>Two ring structure</a:t>
            </a:r>
          </a:p>
          <a:p>
            <a:r>
              <a:rPr lang="en-US" altLang="en-US" smtClean="0"/>
              <a:t>Adenine (A) and Guanine (G)</a:t>
            </a:r>
          </a:p>
          <a:p>
            <a:r>
              <a:rPr lang="en-US" altLang="en-US" smtClean="0"/>
              <a:t>Pyrimidines:</a:t>
            </a:r>
          </a:p>
          <a:p>
            <a:r>
              <a:rPr lang="en-US" altLang="en-US" smtClean="0"/>
              <a:t>Single ring structure</a:t>
            </a:r>
          </a:p>
          <a:p>
            <a:r>
              <a:rPr lang="en-US" altLang="en-US" smtClean="0"/>
              <a:t>Cytosine (C) and Thymine (T) or Uracil (U). </a:t>
            </a:r>
          </a:p>
          <a:p>
            <a:endParaRPr lang="en-US" altLang="en-US" smtClean="0"/>
          </a:p>
        </p:txBody>
      </p:sp>
    </p:spTree>
    <p:extLst>
      <p:ext uri="{BB962C8B-B14F-4D97-AF65-F5344CB8AC3E}">
        <p14:creationId xmlns:p14="http://schemas.microsoft.com/office/powerpoint/2010/main" val="1552353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t>Nitrogenous Bases</a:t>
            </a:r>
          </a:p>
        </p:txBody>
      </p:sp>
      <p:sp>
        <p:nvSpPr>
          <p:cNvPr id="7171" name="Rectangle 3"/>
          <p:cNvSpPr>
            <a:spLocks noGrp="1" noChangeArrowheads="1"/>
          </p:cNvSpPr>
          <p:nvPr>
            <p:ph type="body" idx="1"/>
          </p:nvPr>
        </p:nvSpPr>
        <p:spPr>
          <a:xfrm>
            <a:off x="1905000" y="1371600"/>
            <a:ext cx="4876800" cy="5181600"/>
          </a:xfrm>
        </p:spPr>
        <p:txBody>
          <a:bodyPr/>
          <a:lstStyle/>
          <a:p>
            <a:r>
              <a:rPr lang="en-US" altLang="en-US" smtClean="0"/>
              <a:t>Purines - double carbon-nitrogen ring</a:t>
            </a:r>
          </a:p>
          <a:p>
            <a:pPr lvl="1"/>
            <a:r>
              <a:rPr lang="en-US" altLang="en-US" smtClean="0"/>
              <a:t>guanine</a:t>
            </a:r>
          </a:p>
          <a:p>
            <a:pPr lvl="1"/>
            <a:r>
              <a:rPr lang="en-US" altLang="en-US" smtClean="0"/>
              <a:t>adenine</a:t>
            </a:r>
          </a:p>
          <a:p>
            <a:r>
              <a:rPr lang="en-US" altLang="en-US" smtClean="0"/>
              <a:t>Pyrimidines - single carbon-nitrogen ring</a:t>
            </a:r>
          </a:p>
          <a:p>
            <a:pPr lvl="1"/>
            <a:r>
              <a:rPr lang="en-US" altLang="en-US" smtClean="0"/>
              <a:t>uracil - RNA only</a:t>
            </a:r>
          </a:p>
          <a:p>
            <a:pPr lvl="1"/>
            <a:r>
              <a:rPr lang="en-US" altLang="en-US" smtClean="0"/>
              <a:t>thymine - DNA only</a:t>
            </a:r>
          </a:p>
          <a:p>
            <a:pPr lvl="1"/>
            <a:r>
              <a:rPr lang="en-US" altLang="en-US" smtClean="0"/>
              <a:t>cytosine - both</a:t>
            </a:r>
          </a:p>
        </p:txBody>
      </p:sp>
      <p:pic>
        <p:nvPicPr>
          <p:cNvPr id="7172" name="Picture 4" descr="C:\My Documents\Saladin\images 1 to 7\SALADINC\CH_05\0127L.JPG"/>
          <p:cNvPicPr>
            <a:picLocks noChangeAspect="1" noChangeArrowheads="1"/>
          </p:cNvPicPr>
          <p:nvPr/>
        </p:nvPicPr>
        <p:blipFill>
          <a:blip r:embed="rId2">
            <a:extLst>
              <a:ext uri="{28A0092B-C50C-407E-A947-70E740481C1C}">
                <a14:useLocalDpi xmlns:a14="http://schemas.microsoft.com/office/drawing/2010/main" val="0"/>
              </a:ext>
            </a:extLst>
          </a:blip>
          <a:srcRect l="50009" t="2525" r="2187"/>
          <a:stretch>
            <a:fillRect/>
          </a:stretch>
        </p:blipFill>
        <p:spPr bwMode="auto">
          <a:xfrm>
            <a:off x="5480050" y="365125"/>
            <a:ext cx="35877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8501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CA" altLang="en-US" smtClean="0"/>
              <a:t>DNA</a:t>
            </a:r>
          </a:p>
        </p:txBody>
      </p:sp>
      <p:sp>
        <p:nvSpPr>
          <p:cNvPr id="29699" name="Rectangle 3"/>
          <p:cNvSpPr>
            <a:spLocks noGrp="1" noChangeArrowheads="1"/>
          </p:cNvSpPr>
          <p:nvPr>
            <p:ph type="body" idx="1"/>
          </p:nvPr>
        </p:nvSpPr>
        <p:spPr/>
        <p:txBody>
          <a:bodyPr>
            <a:normAutofit/>
          </a:bodyPr>
          <a:lstStyle/>
          <a:p>
            <a:pPr>
              <a:buNone/>
            </a:pPr>
            <a:r>
              <a:rPr lang="en-US" altLang="en-US" dirty="0"/>
              <a:t>A molecule of DNA consists of two chains of nucleotides coiled around each other to form a double helix</a:t>
            </a:r>
          </a:p>
          <a:p>
            <a:pPr eaLnBrk="1" hangingPunct="1">
              <a:buFontTx/>
              <a:buNone/>
            </a:pPr>
            <a:r>
              <a:rPr lang="en-CA" altLang="en-US" dirty="0" smtClean="0"/>
              <a:t>3 main components:</a:t>
            </a:r>
          </a:p>
          <a:p>
            <a:pPr eaLnBrk="1" hangingPunct="1"/>
            <a:r>
              <a:rPr lang="en-CA" altLang="en-US" dirty="0" smtClean="0"/>
              <a:t>Deoxyribose sugar</a:t>
            </a:r>
          </a:p>
          <a:p>
            <a:pPr eaLnBrk="1" hangingPunct="1"/>
            <a:r>
              <a:rPr lang="en-CA" altLang="en-US" dirty="0" smtClean="0"/>
              <a:t>Phosphate group</a:t>
            </a:r>
          </a:p>
          <a:p>
            <a:pPr eaLnBrk="1" hangingPunct="1"/>
            <a:r>
              <a:rPr lang="en-CA" altLang="en-US" dirty="0" smtClean="0"/>
              <a:t>Nitrogenous bases-adenine, guanine, cytosine and thymine</a:t>
            </a:r>
          </a:p>
          <a:p>
            <a:pPr eaLnBrk="1" hangingPunct="1"/>
            <a:r>
              <a:rPr lang="en-CA" altLang="en-US" dirty="0" smtClean="0"/>
              <a:t>Adenine forms 2 hydrogen bonds to Thymine, </a:t>
            </a:r>
          </a:p>
          <a:p>
            <a:pPr eaLnBrk="1" hangingPunct="1"/>
            <a:r>
              <a:rPr lang="en-CA" altLang="en-US" dirty="0" smtClean="0"/>
              <a:t>Guanine forms 3 hydrogen bonds to Cytosine</a:t>
            </a:r>
          </a:p>
          <a:p>
            <a:pPr eaLnBrk="1" hangingPunct="1"/>
            <a:endParaRPr lang="en-CA" altLang="en-US" dirty="0" smtClean="0"/>
          </a:p>
        </p:txBody>
      </p:sp>
    </p:spTree>
    <p:extLst>
      <p:ext uri="{BB962C8B-B14F-4D97-AF65-F5344CB8AC3E}">
        <p14:creationId xmlns:p14="http://schemas.microsoft.com/office/powerpoint/2010/main" val="3059157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9699">
                                            <p:txEl>
                                              <p:pRg st="3" end="3"/>
                                            </p:txEl>
                                          </p:spTgt>
                                        </p:tgtEl>
                                        <p:attrNameLst>
                                          <p:attrName>style.visibility</p:attrName>
                                        </p:attrNameLst>
                                      </p:cBhvr>
                                      <p:to>
                                        <p:strVal val="visible"/>
                                      </p:to>
                                    </p:set>
                                    <p:animEffect transition="in" filter="fade">
                                      <p:cBhvr>
                                        <p:cTn id="28" dur="1000"/>
                                        <p:tgtEl>
                                          <p:spTgt spid="29699">
                                            <p:txEl>
                                              <p:pRg st="3" end="3"/>
                                            </p:txEl>
                                          </p:spTgt>
                                        </p:tgtEl>
                                      </p:cBhvr>
                                    </p:animEffect>
                                    <p:anim calcmode="lin" valueType="num">
                                      <p:cBhvr>
                                        <p:cTn id="29"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969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699">
                                            <p:txEl>
                                              <p:pRg st="4" end="4"/>
                                            </p:txEl>
                                          </p:spTgt>
                                        </p:tgtEl>
                                        <p:attrNameLst>
                                          <p:attrName>style.visibility</p:attrName>
                                        </p:attrNameLst>
                                      </p:cBhvr>
                                      <p:to>
                                        <p:strVal val="visible"/>
                                      </p:to>
                                    </p:set>
                                    <p:animEffect transition="in" filter="fade">
                                      <p:cBhvr>
                                        <p:cTn id="35" dur="1000"/>
                                        <p:tgtEl>
                                          <p:spTgt spid="29699">
                                            <p:txEl>
                                              <p:pRg st="4" end="4"/>
                                            </p:txEl>
                                          </p:spTgt>
                                        </p:tgtEl>
                                      </p:cBhvr>
                                    </p:animEffect>
                                    <p:anim calcmode="lin" valueType="num">
                                      <p:cBhvr>
                                        <p:cTn id="36"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969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9699">
                                            <p:txEl>
                                              <p:pRg st="5" end="5"/>
                                            </p:txEl>
                                          </p:spTgt>
                                        </p:tgtEl>
                                        <p:attrNameLst>
                                          <p:attrName>style.visibility</p:attrName>
                                        </p:attrNameLst>
                                      </p:cBhvr>
                                      <p:to>
                                        <p:strVal val="visible"/>
                                      </p:to>
                                    </p:set>
                                    <p:animEffect transition="in" filter="fade">
                                      <p:cBhvr>
                                        <p:cTn id="42" dur="1000"/>
                                        <p:tgtEl>
                                          <p:spTgt spid="29699">
                                            <p:txEl>
                                              <p:pRg st="5" end="5"/>
                                            </p:txEl>
                                          </p:spTgt>
                                        </p:tgtEl>
                                      </p:cBhvr>
                                    </p:animEffect>
                                    <p:anim calcmode="lin" valueType="num">
                                      <p:cBhvr>
                                        <p:cTn id="43"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969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9699">
                                            <p:txEl>
                                              <p:pRg st="6" end="6"/>
                                            </p:txEl>
                                          </p:spTgt>
                                        </p:tgtEl>
                                        <p:attrNameLst>
                                          <p:attrName>style.visibility</p:attrName>
                                        </p:attrNameLst>
                                      </p:cBhvr>
                                      <p:to>
                                        <p:strVal val="visible"/>
                                      </p:to>
                                    </p:set>
                                    <p:animEffect transition="in" filter="fade">
                                      <p:cBhvr>
                                        <p:cTn id="49" dur="1000"/>
                                        <p:tgtEl>
                                          <p:spTgt spid="29699">
                                            <p:txEl>
                                              <p:pRg st="6" end="6"/>
                                            </p:txEl>
                                          </p:spTgt>
                                        </p:tgtEl>
                                      </p:cBhvr>
                                    </p:animEffect>
                                    <p:anim calcmode="lin" valueType="num">
                                      <p:cBhvr>
                                        <p:cTn id="50"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969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1981200" y="115889"/>
            <a:ext cx="8229600" cy="777875"/>
          </a:xfrm>
        </p:spPr>
        <p:txBody>
          <a:bodyPr/>
          <a:lstStyle/>
          <a:p>
            <a:pPr eaLnBrk="1" hangingPunct="1"/>
            <a:r>
              <a:rPr lang="en-US" altLang="en-US" b="1" smtClean="0">
                <a:solidFill>
                  <a:srgbClr val="FFFF00"/>
                </a:solidFill>
                <a:latin typeface="Arial" panose="020B0604020202020204" pitchFamily="34" charset="0"/>
              </a:rPr>
              <a:t>Nucleotide bases</a:t>
            </a:r>
          </a:p>
        </p:txBody>
      </p:sp>
      <p:pic>
        <p:nvPicPr>
          <p:cNvPr id="9219" name="Picture 3"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059" t="1268" r="1012" b="3748"/>
          <a:stretch>
            <a:fillRect/>
          </a:stretch>
        </p:blipFill>
        <p:spPr>
          <a:xfrm>
            <a:off x="2495550" y="950913"/>
            <a:ext cx="7200900" cy="5821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48931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dna_versus_rna_reversed"/>
          <p:cNvPicPr>
            <a:picLocks noChangeAspect="1" noChangeArrowheads="1"/>
          </p:cNvPicPr>
          <p:nvPr/>
        </p:nvPicPr>
        <p:blipFill>
          <a:blip r:embed="rId3">
            <a:lum contrast="6000"/>
            <a:extLst>
              <a:ext uri="{28A0092B-C50C-407E-A947-70E740481C1C}">
                <a14:useLocalDpi xmlns:a14="http://schemas.microsoft.com/office/drawing/2010/main" val="0"/>
              </a:ext>
            </a:extLst>
          </a:blip>
          <a:srcRect/>
          <a:stretch>
            <a:fillRect/>
          </a:stretch>
        </p:blipFill>
        <p:spPr bwMode="auto">
          <a:xfrm>
            <a:off x="2640014" y="0"/>
            <a:ext cx="7343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61806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Whether </a:t>
            </a:r>
            <a:r>
              <a:rPr lang="en-US" dirty="0"/>
              <a:t>an organism is a human being or a mouse, </a:t>
            </a:r>
            <a:r>
              <a:rPr lang="en-US" dirty="0" smtClean="0"/>
              <a:t>is tall or short, has long hair or short hair, </a:t>
            </a:r>
            <a:r>
              <a:rPr lang="en-US" dirty="0"/>
              <a:t>has light skin or dark, is determined by </a:t>
            </a:r>
            <a:r>
              <a:rPr lang="en-US" dirty="0" smtClean="0"/>
              <a:t>the types </a:t>
            </a:r>
            <a:r>
              <a:rPr lang="en-US" dirty="0"/>
              <a:t>of proteins the organism synthesizes. </a:t>
            </a:r>
            <a:endParaRPr lang="en-US" dirty="0" smtClean="0"/>
          </a:p>
          <a:p>
            <a:r>
              <a:rPr lang="en-US" dirty="0" smtClean="0"/>
              <a:t>Moreover</a:t>
            </a:r>
            <a:r>
              <a:rPr lang="en-US" dirty="0"/>
              <a:t>, </a:t>
            </a:r>
            <a:r>
              <a:rPr lang="en-US" dirty="0" smtClean="0"/>
              <a:t>the properties </a:t>
            </a:r>
            <a:r>
              <a:rPr lang="en-US" dirty="0"/>
              <a:t>of muscle cells differ from those of nerve cells </a:t>
            </a:r>
            <a:r>
              <a:rPr lang="en-US" dirty="0" smtClean="0"/>
              <a:t>and epithelial </a:t>
            </a:r>
            <a:r>
              <a:rPr lang="en-US" dirty="0"/>
              <a:t>cells because of the types of proteins present </a:t>
            </a:r>
            <a:r>
              <a:rPr lang="en-US" dirty="0" smtClean="0"/>
              <a:t>in each </a:t>
            </a:r>
            <a:r>
              <a:rPr lang="en-US" dirty="0"/>
              <a:t>cell type and the functions performed by these proteins</a:t>
            </a:r>
            <a:r>
              <a:rPr lang="en-US" dirty="0" smtClean="0"/>
              <a:t>.</a:t>
            </a:r>
          </a:p>
          <a:p>
            <a:r>
              <a:rPr lang="en-US" dirty="0"/>
              <a:t>The information for synthesizing the cell’s proteins </a:t>
            </a:r>
            <a:r>
              <a:rPr lang="en-US" dirty="0" smtClean="0"/>
              <a:t>is contained </a:t>
            </a:r>
            <a:r>
              <a:rPr lang="en-US" dirty="0"/>
              <a:t>in the hereditary material in each cell coded </a:t>
            </a:r>
            <a:r>
              <a:rPr lang="en-US" dirty="0" smtClean="0"/>
              <a:t>into DNA </a:t>
            </a:r>
            <a:r>
              <a:rPr lang="en-US" dirty="0"/>
              <a:t>molecules. </a:t>
            </a:r>
            <a:endParaRPr lang="en-US" dirty="0" smtClean="0"/>
          </a:p>
          <a:p>
            <a:r>
              <a:rPr lang="en-US" dirty="0" smtClean="0"/>
              <a:t>Given </a:t>
            </a:r>
            <a:r>
              <a:rPr lang="en-US" dirty="0"/>
              <a:t>that different cell types </a:t>
            </a:r>
            <a:r>
              <a:rPr lang="en-US" dirty="0" smtClean="0"/>
              <a:t>synthesize different </a:t>
            </a:r>
            <a:r>
              <a:rPr lang="en-US" dirty="0"/>
              <a:t>proteins and that the specifications for </a:t>
            </a:r>
            <a:r>
              <a:rPr lang="en-US" dirty="0" smtClean="0"/>
              <a:t>these proteins </a:t>
            </a:r>
            <a:r>
              <a:rPr lang="en-US" dirty="0"/>
              <a:t>are coded in DNA, one might </a:t>
            </a:r>
            <a:r>
              <a:rPr lang="en-US" dirty="0" smtClean="0"/>
              <a:t>conclude that different </a:t>
            </a:r>
            <a:r>
              <a:rPr lang="en-US" dirty="0"/>
              <a:t>cell types contain different DNA </a:t>
            </a:r>
            <a:r>
              <a:rPr lang="en-US" dirty="0" smtClean="0"/>
              <a:t>molecules</a:t>
            </a:r>
          </a:p>
          <a:p>
            <a:r>
              <a:rPr lang="en-US" dirty="0" smtClean="0"/>
              <a:t>All </a:t>
            </a:r>
            <a:r>
              <a:rPr lang="en-US" dirty="0"/>
              <a:t>cells in the body, </a:t>
            </a:r>
            <a:r>
              <a:rPr lang="en-US" dirty="0" smtClean="0"/>
              <a:t>except for sperm </a:t>
            </a:r>
            <a:r>
              <a:rPr lang="en-US" dirty="0"/>
              <a:t>or egg cells, receive the same genetic information when DNA molecules are duplicated and passed on </a:t>
            </a:r>
            <a:r>
              <a:rPr lang="en-US" dirty="0" smtClean="0"/>
              <a:t>to daughter </a:t>
            </a:r>
            <a:r>
              <a:rPr lang="en-US" dirty="0"/>
              <a:t>cells at the time of cell division</a:t>
            </a:r>
          </a:p>
        </p:txBody>
      </p:sp>
    </p:spTree>
    <p:extLst>
      <p:ext uri="{BB962C8B-B14F-4D97-AF65-F5344CB8AC3E}">
        <p14:creationId xmlns:p14="http://schemas.microsoft.com/office/powerpoint/2010/main" val="505790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4" name="Picture 2" descr="See &#10;                                  A Larger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333376"/>
            <a:ext cx="5040312" cy="61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768525"/>
      </p:ext>
    </p:extLst>
  </p:cSld>
  <p:clrMapOvr>
    <a:masterClrMapping/>
  </p:clrMapOvr>
  <p:transition>
    <p:comb/>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sz="half" idx="4294967295"/>
          </p:nvPr>
        </p:nvSpPr>
        <p:spPr>
          <a:xfrm>
            <a:off x="0" y="981075"/>
            <a:ext cx="8147050" cy="1900238"/>
          </a:xfrm>
        </p:spPr>
        <p:txBody>
          <a:bodyPr/>
          <a:lstStyle/>
          <a:p>
            <a:pPr marL="609600" indent="-609600">
              <a:buNone/>
            </a:pPr>
            <a:r>
              <a:rPr lang="en-US" altLang="en-US" b="1" dirty="0">
                <a:latin typeface="Arial" panose="020B0604020202020204" pitchFamily="34" charset="0"/>
              </a:rPr>
              <a:t>There are 2 types of nucleic acids:</a:t>
            </a:r>
          </a:p>
          <a:p>
            <a:pPr marL="990600" lvl="1" indent="-533400">
              <a:buFontTx/>
              <a:buAutoNum type="arabicPeriod"/>
            </a:pPr>
            <a:r>
              <a:rPr lang="en-US" altLang="en-US" b="1" dirty="0">
                <a:latin typeface="Arial" panose="020B0604020202020204" pitchFamily="34" charset="0"/>
              </a:rPr>
              <a:t> </a:t>
            </a:r>
            <a:r>
              <a:rPr lang="en-US" altLang="en-US" b="1" u="sng" dirty="0" err="1">
                <a:latin typeface="Arial" panose="020B0604020202020204" pitchFamily="34" charset="0"/>
              </a:rPr>
              <a:t>Deoxy</a:t>
            </a:r>
            <a:r>
              <a:rPr lang="en-US" altLang="en-US" b="1" u="sng" dirty="0">
                <a:latin typeface="Arial" panose="020B0604020202020204" pitchFamily="34" charset="0"/>
              </a:rPr>
              <a:t>-ribonucleic acid</a:t>
            </a:r>
            <a:r>
              <a:rPr lang="en-US" altLang="en-US" b="1" dirty="0">
                <a:latin typeface="Arial" panose="020B0604020202020204" pitchFamily="34" charset="0"/>
              </a:rPr>
              <a:t> (DNA)</a:t>
            </a:r>
          </a:p>
          <a:p>
            <a:pPr marL="1371600" lvl="2" indent="-457200"/>
            <a:r>
              <a:rPr lang="en-US" altLang="en-US" b="1" dirty="0">
                <a:latin typeface="Arial" panose="020B0604020202020204" pitchFamily="34" charset="0"/>
              </a:rPr>
              <a:t>Pentose Sugar is deoxyribose (no OH at 2’ position) </a:t>
            </a:r>
          </a:p>
          <a:p>
            <a:pPr marL="1371600" lvl="2" indent="-457200"/>
            <a:r>
              <a:rPr lang="en-US" altLang="en-US" b="1" dirty="0">
                <a:latin typeface="Arial" panose="020B0604020202020204" pitchFamily="34" charset="0"/>
              </a:rPr>
              <a:t>Bases are Purines (A, G) and Pyrimidine (C, T).</a:t>
            </a:r>
          </a:p>
        </p:txBody>
      </p:sp>
      <p:pic>
        <p:nvPicPr>
          <p:cNvPr id="10244"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1079500" y="2513013"/>
            <a:ext cx="7067550" cy="4222750"/>
          </a:xfrm>
          <a:noFill/>
        </p:spPr>
      </p:pic>
    </p:spTree>
    <p:extLst>
      <p:ext uri="{BB962C8B-B14F-4D97-AF65-F5344CB8AC3E}">
        <p14:creationId xmlns:p14="http://schemas.microsoft.com/office/powerpoint/2010/main" val="1023575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443038" y="487561"/>
            <a:ext cx="8058149" cy="5677333"/>
          </a:xfrm>
          <a:prstGeom prst="rect">
            <a:avLst/>
          </a:prstGeom>
        </p:spPr>
      </p:pic>
    </p:spTree>
    <p:extLst>
      <p:ext uri="{BB962C8B-B14F-4D97-AF65-F5344CB8AC3E}">
        <p14:creationId xmlns:p14="http://schemas.microsoft.com/office/powerpoint/2010/main" val="2347215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Grp="1" noChangeAspect="1" noChangeArrowheads="1"/>
          </p:cNvPicPr>
          <p:nvPr>
            <p:ph/>
          </p:nvPr>
        </p:nvPicPr>
        <p:blipFill>
          <a:blip r:embed="rId2">
            <a:extLst>
              <a:ext uri="{28A0092B-C50C-407E-A947-70E740481C1C}">
                <a14:useLocalDpi xmlns:a14="http://schemas.microsoft.com/office/drawing/2010/main" val="0"/>
              </a:ext>
            </a:extLst>
          </a:blip>
          <a:stretch>
            <a:fillRect/>
          </a:stretch>
        </p:blipFill>
        <p:spPr>
          <a:xfrm>
            <a:off x="1628775" y="1844675"/>
            <a:ext cx="6318250" cy="4738688"/>
          </a:xfrm>
          <a:noFill/>
        </p:spPr>
      </p:pic>
      <p:sp>
        <p:nvSpPr>
          <p:cNvPr id="11266" name="Rectangle 2"/>
          <p:cNvSpPr>
            <a:spLocks noGrp="1" noChangeArrowheads="1"/>
          </p:cNvSpPr>
          <p:nvPr>
            <p:ph type="body" sz="half" idx="4294967295"/>
          </p:nvPr>
        </p:nvSpPr>
        <p:spPr>
          <a:xfrm>
            <a:off x="0" y="592138"/>
            <a:ext cx="8147050" cy="1252537"/>
          </a:xfrm>
        </p:spPr>
        <p:txBody>
          <a:bodyPr/>
          <a:lstStyle/>
          <a:p>
            <a:pPr marL="990600" lvl="1" indent="-533400">
              <a:buClr>
                <a:schemeClr val="tx1"/>
              </a:buClr>
              <a:buFontTx/>
              <a:buAutoNum type="arabicPeriod" startAt="2"/>
            </a:pPr>
            <a:r>
              <a:rPr lang="en-US" altLang="en-US" b="1" u="sng">
                <a:latin typeface="Arial" panose="020B0604020202020204" pitchFamily="34" charset="0"/>
              </a:rPr>
              <a:t>Ribonucleic acid</a:t>
            </a:r>
            <a:r>
              <a:rPr lang="en-US" altLang="en-US" b="1">
                <a:latin typeface="Arial" panose="020B0604020202020204" pitchFamily="34" charset="0"/>
              </a:rPr>
              <a:t> (RNA)</a:t>
            </a:r>
          </a:p>
          <a:p>
            <a:pPr marL="1371600" lvl="2" indent="-457200"/>
            <a:r>
              <a:rPr lang="en-US" altLang="en-US" b="1">
                <a:latin typeface="Arial" panose="020B0604020202020204" pitchFamily="34" charset="0"/>
              </a:rPr>
              <a:t>Pentose Sugar is Ribose.</a:t>
            </a:r>
          </a:p>
          <a:p>
            <a:pPr marL="1371600" lvl="2" indent="-457200"/>
            <a:r>
              <a:rPr lang="en-US" altLang="en-US" b="1">
                <a:latin typeface="Arial" panose="020B0604020202020204" pitchFamily="34" charset="0"/>
              </a:rPr>
              <a:t>Bases are Purines (A, G) and Pyrimidines  (C, U).</a:t>
            </a:r>
          </a:p>
        </p:txBody>
      </p:sp>
    </p:spTree>
    <p:extLst>
      <p:ext uri="{BB962C8B-B14F-4D97-AF65-F5344CB8AC3E}">
        <p14:creationId xmlns:p14="http://schemas.microsoft.com/office/powerpoint/2010/main" val="506571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p:nvPr>
        </p:nvPicPr>
        <p:blipFill>
          <a:blip r:embed="rId2"/>
          <a:stretch>
            <a:fillRect/>
          </a:stretch>
        </p:blipFill>
        <p:spPr>
          <a:xfrm>
            <a:off x="1943100" y="306217"/>
            <a:ext cx="7829550" cy="6163260"/>
          </a:xfrm>
          <a:prstGeom prst="rect">
            <a:avLst/>
          </a:prstGeom>
        </p:spPr>
      </p:pic>
    </p:spTree>
    <p:extLst>
      <p:ext uri="{BB962C8B-B14F-4D97-AF65-F5344CB8AC3E}">
        <p14:creationId xmlns:p14="http://schemas.microsoft.com/office/powerpoint/2010/main" val="819831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81200" y="193676"/>
            <a:ext cx="8229600" cy="720725"/>
          </a:xfrm>
        </p:spPr>
        <p:txBody>
          <a:bodyPr/>
          <a:lstStyle/>
          <a:p>
            <a:pPr eaLnBrk="1" hangingPunct="1"/>
            <a:r>
              <a:rPr lang="en-US" altLang="en-US" sz="3600" b="1">
                <a:latin typeface="Arial" panose="020B0604020202020204" pitchFamily="34" charset="0"/>
              </a:rPr>
              <a:t>Linear Polymerization of Nucleotides</a:t>
            </a:r>
          </a:p>
        </p:txBody>
      </p:sp>
      <p:sp>
        <p:nvSpPr>
          <p:cNvPr id="12291" name="Rectangle 3"/>
          <p:cNvSpPr>
            <a:spLocks noGrp="1" noChangeArrowheads="1"/>
          </p:cNvSpPr>
          <p:nvPr>
            <p:ph type="body" sz="half" idx="1"/>
          </p:nvPr>
        </p:nvSpPr>
        <p:spPr>
          <a:xfrm>
            <a:off x="803276" y="1221356"/>
            <a:ext cx="3311525" cy="4608512"/>
          </a:xfrm>
        </p:spPr>
        <p:txBody>
          <a:bodyPr/>
          <a:lstStyle/>
          <a:p>
            <a:pPr eaLnBrk="1" hangingPunct="1">
              <a:lnSpc>
                <a:spcPct val="90000"/>
              </a:lnSpc>
            </a:pPr>
            <a:r>
              <a:rPr lang="en-US" altLang="en-US" sz="2000" dirty="0">
                <a:latin typeface="Arial" panose="020B0604020202020204" pitchFamily="34" charset="0"/>
              </a:rPr>
              <a:t>Nucleic acids are formed of nucleotide polymers.</a:t>
            </a:r>
          </a:p>
          <a:p>
            <a:pPr eaLnBrk="1" hangingPunct="1">
              <a:lnSpc>
                <a:spcPct val="90000"/>
              </a:lnSpc>
            </a:pPr>
            <a:r>
              <a:rPr lang="en-US" altLang="en-US" sz="2000" dirty="0">
                <a:latin typeface="Arial" panose="020B0604020202020204" pitchFamily="34" charset="0"/>
              </a:rPr>
              <a:t>Nucleotides polymerize together by </a:t>
            </a:r>
            <a:r>
              <a:rPr lang="en-US" altLang="en-US" sz="2000" i="1" u="sng" dirty="0" err="1">
                <a:latin typeface="Arial" panose="020B0604020202020204" pitchFamily="34" charset="0"/>
              </a:rPr>
              <a:t>phospho-diester</a:t>
            </a:r>
            <a:r>
              <a:rPr lang="en-US" altLang="en-US" sz="2000" i="1" u="sng" dirty="0">
                <a:latin typeface="Arial" panose="020B0604020202020204" pitchFamily="34" charset="0"/>
              </a:rPr>
              <a:t> bonds</a:t>
            </a:r>
            <a:r>
              <a:rPr lang="en-US" altLang="en-US" sz="2000" dirty="0">
                <a:latin typeface="Arial" panose="020B0604020202020204" pitchFamily="34" charset="0"/>
              </a:rPr>
              <a:t> via condensation reaction.</a:t>
            </a:r>
          </a:p>
          <a:p>
            <a:pPr eaLnBrk="1" hangingPunct="1">
              <a:lnSpc>
                <a:spcPct val="90000"/>
              </a:lnSpc>
            </a:pPr>
            <a:r>
              <a:rPr lang="en-US" altLang="en-US" sz="2000" dirty="0">
                <a:latin typeface="Arial" panose="020B0604020202020204" pitchFamily="34" charset="0"/>
              </a:rPr>
              <a:t>The </a:t>
            </a:r>
            <a:r>
              <a:rPr lang="en-US" altLang="en-US" sz="2000" dirty="0" err="1">
                <a:latin typeface="Arial" panose="020B0604020202020204" pitchFamily="34" charset="0"/>
              </a:rPr>
              <a:t>phospho-diester</a:t>
            </a:r>
            <a:r>
              <a:rPr lang="en-US" altLang="en-US" sz="2000" dirty="0">
                <a:latin typeface="Arial" panose="020B0604020202020204" pitchFamily="34" charset="0"/>
              </a:rPr>
              <a:t> bond is formed between:</a:t>
            </a:r>
          </a:p>
          <a:p>
            <a:pPr lvl="1" eaLnBrk="1" hangingPunct="1">
              <a:lnSpc>
                <a:spcPct val="90000"/>
              </a:lnSpc>
            </a:pPr>
            <a:r>
              <a:rPr lang="en-US" altLang="en-US" sz="1800" dirty="0">
                <a:latin typeface="Arial" panose="020B0604020202020204" pitchFamily="34" charset="0"/>
              </a:rPr>
              <a:t>Hydroxyl (OH) group of the sugar of one nucleotide.</a:t>
            </a:r>
          </a:p>
          <a:p>
            <a:pPr lvl="1" eaLnBrk="1" hangingPunct="1">
              <a:lnSpc>
                <a:spcPct val="90000"/>
              </a:lnSpc>
            </a:pPr>
            <a:r>
              <a:rPr lang="en-US" altLang="en-US" sz="1800" dirty="0">
                <a:latin typeface="Arial" panose="020B0604020202020204" pitchFamily="34" charset="0"/>
              </a:rPr>
              <a:t>Phosphate group of other nucleotide</a:t>
            </a:r>
          </a:p>
        </p:txBody>
      </p:sp>
      <p:grpSp>
        <p:nvGrpSpPr>
          <p:cNvPr id="12292" name="Group 10"/>
          <p:cNvGrpSpPr>
            <a:grpSpLocks/>
          </p:cNvGrpSpPr>
          <p:nvPr/>
        </p:nvGrpSpPr>
        <p:grpSpPr bwMode="auto">
          <a:xfrm>
            <a:off x="4114801" y="807586"/>
            <a:ext cx="6445249" cy="5341937"/>
            <a:chOff x="2233" y="527"/>
            <a:chExt cx="3459" cy="3365"/>
          </a:xfrm>
        </p:grpSpPr>
        <p:pic>
          <p:nvPicPr>
            <p:cNvPr id="12293"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l="6772" r="7480"/>
            <a:stretch>
              <a:fillRect/>
            </a:stretch>
          </p:blipFill>
          <p:spPr bwMode="auto">
            <a:xfrm>
              <a:off x="4279" y="527"/>
              <a:ext cx="1413" cy="3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2294" name="Group 9"/>
            <p:cNvGrpSpPr>
              <a:grpSpLocks/>
            </p:cNvGrpSpPr>
            <p:nvPr/>
          </p:nvGrpSpPr>
          <p:grpSpPr bwMode="auto">
            <a:xfrm>
              <a:off x="2233" y="1488"/>
              <a:ext cx="2087" cy="2404"/>
              <a:chOff x="2245" y="1488"/>
              <a:chExt cx="2087" cy="2404"/>
            </a:xfrm>
          </p:grpSpPr>
          <p:pic>
            <p:nvPicPr>
              <p:cNvPr id="12295"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1488"/>
                <a:ext cx="2059" cy="2404"/>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6" name="Rectangle 7"/>
              <p:cNvSpPr>
                <a:spLocks noChangeArrowheads="1"/>
              </p:cNvSpPr>
              <p:nvPr/>
            </p:nvSpPr>
            <p:spPr bwMode="auto">
              <a:xfrm>
                <a:off x="4171" y="1488"/>
                <a:ext cx="161" cy="3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endParaRPr lang="en-US" altLang="en-US"/>
              </a:p>
            </p:txBody>
          </p:sp>
        </p:grpSp>
      </p:grpSp>
    </p:spTree>
    <p:extLst>
      <p:ext uri="{BB962C8B-B14F-4D97-AF65-F5344CB8AC3E}">
        <p14:creationId xmlns:p14="http://schemas.microsoft.com/office/powerpoint/2010/main" val="3533020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0"/>
          <p:cNvGrpSpPr>
            <a:grpSpLocks/>
          </p:cNvGrpSpPr>
          <p:nvPr/>
        </p:nvGrpSpPr>
        <p:grpSpPr bwMode="auto">
          <a:xfrm>
            <a:off x="1143001" y="807586"/>
            <a:ext cx="9417050" cy="5341937"/>
            <a:chOff x="2233" y="527"/>
            <a:chExt cx="3459" cy="3365"/>
          </a:xfrm>
        </p:grpSpPr>
        <p:pic>
          <p:nvPicPr>
            <p:cNvPr id="7"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l="6772" r="7480"/>
            <a:stretch>
              <a:fillRect/>
            </a:stretch>
          </p:blipFill>
          <p:spPr bwMode="auto">
            <a:xfrm>
              <a:off x="4279" y="527"/>
              <a:ext cx="1413" cy="3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8" name="Group 9"/>
            <p:cNvGrpSpPr>
              <a:grpSpLocks/>
            </p:cNvGrpSpPr>
            <p:nvPr/>
          </p:nvGrpSpPr>
          <p:grpSpPr bwMode="auto">
            <a:xfrm>
              <a:off x="2233" y="1488"/>
              <a:ext cx="2087" cy="2404"/>
              <a:chOff x="2245" y="1488"/>
              <a:chExt cx="2087" cy="2404"/>
            </a:xfrm>
          </p:grpSpPr>
          <p:pic>
            <p:nvPicPr>
              <p:cNvPr id="9"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1488"/>
                <a:ext cx="2059" cy="2404"/>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7"/>
              <p:cNvSpPr>
                <a:spLocks noChangeArrowheads="1"/>
              </p:cNvSpPr>
              <p:nvPr/>
            </p:nvSpPr>
            <p:spPr bwMode="auto">
              <a:xfrm>
                <a:off x="4171" y="1488"/>
                <a:ext cx="161" cy="3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endParaRPr lang="en-US" altLang="en-US"/>
              </a:p>
            </p:txBody>
          </p:sp>
        </p:grpSp>
      </p:grpSp>
    </p:spTree>
    <p:extLst>
      <p:ext uri="{BB962C8B-B14F-4D97-AF65-F5344CB8AC3E}">
        <p14:creationId xmlns:p14="http://schemas.microsoft.com/office/powerpoint/2010/main" val="3169094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b="1" smtClean="0">
                <a:latin typeface="Arial" panose="020B0604020202020204" pitchFamily="34" charset="0"/>
              </a:rPr>
              <a:t>Polymerization of Nucleotides</a:t>
            </a:r>
          </a:p>
        </p:txBody>
      </p:sp>
      <p:sp>
        <p:nvSpPr>
          <p:cNvPr id="13315" name="Rectangle 3"/>
          <p:cNvSpPr>
            <a:spLocks noGrp="1" noChangeArrowheads="1"/>
          </p:cNvSpPr>
          <p:nvPr>
            <p:ph type="body" sz="half" idx="1"/>
          </p:nvPr>
        </p:nvSpPr>
        <p:spPr>
          <a:xfrm>
            <a:off x="885825" y="1711326"/>
            <a:ext cx="5000625" cy="4525963"/>
          </a:xfrm>
        </p:spPr>
        <p:txBody>
          <a:bodyPr>
            <a:normAutofit/>
          </a:bodyPr>
          <a:lstStyle/>
          <a:p>
            <a:pPr eaLnBrk="1" hangingPunct="1">
              <a:lnSpc>
                <a:spcPct val="90000"/>
              </a:lnSpc>
            </a:pPr>
            <a:r>
              <a:rPr lang="en-US" altLang="en-US" sz="2000" dirty="0">
                <a:latin typeface="Arial" panose="020B0604020202020204" pitchFamily="34" charset="0"/>
              </a:rPr>
              <a:t>The formed polynucleotide chain is formed of:</a:t>
            </a:r>
          </a:p>
          <a:p>
            <a:pPr lvl="1" eaLnBrk="1" hangingPunct="1">
              <a:lnSpc>
                <a:spcPct val="90000"/>
              </a:lnSpc>
            </a:pPr>
            <a:r>
              <a:rPr lang="en-US" altLang="en-US" sz="2000" dirty="0">
                <a:latin typeface="Arial" panose="020B0604020202020204" pitchFamily="34" charset="0"/>
              </a:rPr>
              <a:t>Negative (-</a:t>
            </a:r>
            <a:r>
              <a:rPr lang="en-US" altLang="en-US" sz="2000" dirty="0" err="1">
                <a:latin typeface="Arial" panose="020B0604020202020204" pitchFamily="34" charset="0"/>
              </a:rPr>
              <a:t>ve</a:t>
            </a:r>
            <a:r>
              <a:rPr lang="en-US" altLang="en-US" sz="2000" dirty="0">
                <a:latin typeface="Arial" panose="020B0604020202020204" pitchFamily="34" charset="0"/>
              </a:rPr>
              <a:t>) charged Sugar-Phosphate backbone.</a:t>
            </a:r>
          </a:p>
          <a:p>
            <a:pPr lvl="2" eaLnBrk="1" hangingPunct="1">
              <a:lnSpc>
                <a:spcPct val="90000"/>
              </a:lnSpc>
            </a:pPr>
            <a:r>
              <a:rPr lang="en-US" altLang="en-US" dirty="0">
                <a:latin typeface="Arial" panose="020B0604020202020204" pitchFamily="34" charset="0"/>
              </a:rPr>
              <a:t>Free 5’ phosphate on one end (5’ end)</a:t>
            </a:r>
          </a:p>
          <a:p>
            <a:pPr lvl="2" eaLnBrk="1" hangingPunct="1">
              <a:lnSpc>
                <a:spcPct val="90000"/>
              </a:lnSpc>
            </a:pPr>
            <a:r>
              <a:rPr lang="en-US" altLang="en-US" dirty="0">
                <a:latin typeface="Arial" panose="020B0604020202020204" pitchFamily="34" charset="0"/>
              </a:rPr>
              <a:t>Free 3’ hydroxyl on other end (3’ end)</a:t>
            </a:r>
          </a:p>
          <a:p>
            <a:pPr lvl="1" eaLnBrk="1" hangingPunct="1">
              <a:lnSpc>
                <a:spcPct val="90000"/>
              </a:lnSpc>
            </a:pPr>
            <a:r>
              <a:rPr lang="en-US" altLang="en-US" sz="2000" dirty="0">
                <a:latin typeface="Arial" panose="020B0604020202020204" pitchFamily="34" charset="0"/>
              </a:rPr>
              <a:t>Nitrogenous bases are not in the backbone</a:t>
            </a:r>
          </a:p>
          <a:p>
            <a:pPr lvl="2" eaLnBrk="1" hangingPunct="1">
              <a:lnSpc>
                <a:spcPct val="90000"/>
              </a:lnSpc>
            </a:pPr>
            <a:r>
              <a:rPr lang="en-US" altLang="en-US" dirty="0">
                <a:latin typeface="Arial" panose="020B0604020202020204" pitchFamily="34" charset="0"/>
              </a:rPr>
              <a:t>Attached to the backbone</a:t>
            </a:r>
          </a:p>
          <a:p>
            <a:pPr lvl="2" eaLnBrk="1" hangingPunct="1">
              <a:lnSpc>
                <a:spcPct val="90000"/>
              </a:lnSpc>
            </a:pPr>
            <a:r>
              <a:rPr lang="en-US" altLang="en-US" dirty="0">
                <a:latin typeface="Arial" panose="020B0604020202020204" pitchFamily="34" charset="0"/>
              </a:rPr>
              <a:t>Free to pair with nitrogenous bases of other polynucleotide chain</a:t>
            </a:r>
          </a:p>
          <a:p>
            <a:pPr lvl="2" eaLnBrk="1" hangingPunct="1">
              <a:lnSpc>
                <a:spcPct val="90000"/>
              </a:lnSpc>
            </a:pPr>
            <a:endParaRPr lang="en-US" altLang="en-US" sz="1600" b="1" dirty="0">
              <a:latin typeface="Arial" panose="020B0604020202020204" pitchFamily="34" charset="0"/>
            </a:endParaRPr>
          </a:p>
          <a:p>
            <a:pPr lvl="2" eaLnBrk="1" hangingPunct="1">
              <a:lnSpc>
                <a:spcPct val="90000"/>
              </a:lnSpc>
            </a:pPr>
            <a:endParaRPr lang="en-US" altLang="en-US" sz="1800" b="1" dirty="0">
              <a:latin typeface="Arial" panose="020B0604020202020204" pitchFamily="34" charset="0"/>
            </a:endParaRPr>
          </a:p>
        </p:txBody>
      </p:sp>
      <p:pic>
        <p:nvPicPr>
          <p:cNvPr id="13316" name="Picture 4" descr="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6772" t="56331" r="11102" b="5507"/>
          <a:stretch>
            <a:fillRect/>
          </a:stretch>
        </p:blipFill>
        <p:spPr>
          <a:xfrm>
            <a:off x="6383338" y="1844675"/>
            <a:ext cx="3865562" cy="403225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93609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1981200" y="277814"/>
            <a:ext cx="8229600" cy="941387"/>
          </a:xfrm>
        </p:spPr>
        <p:txBody>
          <a:bodyPr/>
          <a:lstStyle/>
          <a:p>
            <a:pPr eaLnBrk="1" hangingPunct="1"/>
            <a:r>
              <a:rPr lang="en-US" altLang="en-US" sz="3600" b="1">
                <a:latin typeface="Arial" panose="020B0604020202020204" pitchFamily="34" charset="0"/>
              </a:rPr>
              <a:t>Polymerization of Nucleotides</a:t>
            </a:r>
          </a:p>
        </p:txBody>
      </p:sp>
      <p:sp>
        <p:nvSpPr>
          <p:cNvPr id="14340" name="Rectangle 4"/>
          <p:cNvSpPr>
            <a:spLocks noGrp="1" noChangeArrowheads="1"/>
          </p:cNvSpPr>
          <p:nvPr>
            <p:ph idx="1"/>
          </p:nvPr>
        </p:nvSpPr>
        <p:spPr>
          <a:xfrm>
            <a:off x="585788" y="1143001"/>
            <a:ext cx="9625012" cy="4530725"/>
          </a:xfrm>
          <a:extLst>
            <a:ext uri="{909E8E84-426E-40DD-AFC4-6F175D3DCCD1}">
              <a14:hiddenFill xmlns:a14="http://schemas.microsoft.com/office/drawing/2010/main">
                <a:solidFill>
                  <a:schemeClr val="bg1"/>
                </a:solidFill>
              </a14:hiddenFill>
            </a:ext>
          </a:extLst>
        </p:spPr>
        <p:txBody>
          <a:bodyPr/>
          <a:lstStyle/>
          <a:p>
            <a:pPr eaLnBrk="1" hangingPunct="1">
              <a:lnSpc>
                <a:spcPct val="90000"/>
              </a:lnSpc>
            </a:pPr>
            <a:r>
              <a:rPr lang="en-US" altLang="en-US" dirty="0">
                <a:latin typeface="Arial" panose="020B0604020202020204" pitchFamily="34" charset="0"/>
              </a:rPr>
              <a:t>Nucleic acids are polymers of nucleotides.</a:t>
            </a:r>
          </a:p>
          <a:p>
            <a:pPr eaLnBrk="1" hangingPunct="1">
              <a:lnSpc>
                <a:spcPct val="90000"/>
              </a:lnSpc>
            </a:pPr>
            <a:r>
              <a:rPr lang="en-US" altLang="en-US" dirty="0">
                <a:latin typeface="Arial" panose="020B0604020202020204" pitchFamily="34" charset="0"/>
              </a:rPr>
              <a:t>The nucleotides formed of purine or </a:t>
            </a:r>
            <a:r>
              <a:rPr lang="en-US" altLang="en-US" dirty="0" smtClean="0">
                <a:latin typeface="Arial" panose="020B0604020202020204" pitchFamily="34" charset="0"/>
              </a:rPr>
              <a:t>pyrimidine </a:t>
            </a:r>
            <a:r>
              <a:rPr lang="en-US" altLang="en-US" dirty="0">
                <a:latin typeface="Arial" panose="020B0604020202020204" pitchFamily="34" charset="0"/>
              </a:rPr>
              <a:t>bases linked to </a:t>
            </a:r>
            <a:r>
              <a:rPr lang="en-US" altLang="en-US" i="1" u="sng" dirty="0">
                <a:latin typeface="Arial" panose="020B0604020202020204" pitchFamily="34" charset="0"/>
              </a:rPr>
              <a:t>phosphorylated sugars</a:t>
            </a:r>
            <a:r>
              <a:rPr lang="en-US" altLang="en-US" dirty="0">
                <a:latin typeface="Arial" panose="020B0604020202020204" pitchFamily="34" charset="0"/>
              </a:rPr>
              <a:t> (nucleotide back bone).</a:t>
            </a:r>
          </a:p>
          <a:p>
            <a:pPr eaLnBrk="1" hangingPunct="1">
              <a:lnSpc>
                <a:spcPct val="90000"/>
              </a:lnSpc>
            </a:pPr>
            <a:r>
              <a:rPr lang="en-US" altLang="en-US" dirty="0">
                <a:latin typeface="Arial" panose="020B0604020202020204" pitchFamily="34" charset="0"/>
              </a:rPr>
              <a:t>The bases are linked to the pentose sugar to form </a:t>
            </a:r>
            <a:r>
              <a:rPr lang="en-US" altLang="en-US" i="1" u="sng" dirty="0">
                <a:latin typeface="Arial" panose="020B0604020202020204" pitchFamily="34" charset="0"/>
              </a:rPr>
              <a:t>Nucleoside</a:t>
            </a:r>
            <a:r>
              <a:rPr lang="en-US" altLang="en-US" dirty="0">
                <a:latin typeface="Arial" panose="020B0604020202020204" pitchFamily="34" charset="0"/>
              </a:rPr>
              <a:t>.</a:t>
            </a:r>
          </a:p>
          <a:p>
            <a:pPr eaLnBrk="1" hangingPunct="1">
              <a:lnSpc>
                <a:spcPct val="90000"/>
              </a:lnSpc>
            </a:pPr>
            <a:r>
              <a:rPr lang="en-US" altLang="en-US" dirty="0">
                <a:latin typeface="Arial" panose="020B0604020202020204" pitchFamily="34" charset="0"/>
              </a:rPr>
              <a:t>The nucleotides contain one phosphate group linked to the 5’ carbon of the nucleoside.</a:t>
            </a:r>
          </a:p>
          <a:p>
            <a:pPr eaLnBrk="1" hangingPunct="1">
              <a:lnSpc>
                <a:spcPct val="90000"/>
              </a:lnSpc>
              <a:buFont typeface="Wingdings" panose="05000000000000000000" pitchFamily="2" charset="2"/>
              <a:buNone/>
            </a:pPr>
            <a:r>
              <a:rPr lang="en-US" altLang="en-US" dirty="0">
                <a:latin typeface="Arial" panose="020B0604020202020204" pitchFamily="34" charset="0"/>
              </a:rPr>
              <a:t>		</a:t>
            </a:r>
            <a:r>
              <a:rPr lang="en-US" altLang="en-US" sz="2400" dirty="0">
                <a:latin typeface="Arial" panose="020B0604020202020204" pitchFamily="34" charset="0"/>
              </a:rPr>
              <a:t>Nucleotide = Nucleoside + Phosphate group</a:t>
            </a:r>
          </a:p>
        </p:txBody>
      </p:sp>
    </p:spTree>
    <p:extLst>
      <p:ext uri="{BB962C8B-B14F-4D97-AF65-F5344CB8AC3E}">
        <p14:creationId xmlns:p14="http://schemas.microsoft.com/office/powerpoint/2010/main" val="23705758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smtClean="0">
                <a:latin typeface="Arial" panose="020B0604020202020204" pitchFamily="34" charset="0"/>
              </a:rPr>
              <a:t>Complementary base pairing</a:t>
            </a:r>
          </a:p>
        </p:txBody>
      </p:sp>
      <p:sp>
        <p:nvSpPr>
          <p:cNvPr id="16387" name="Rectangle 3"/>
          <p:cNvSpPr>
            <a:spLocks noGrp="1" noChangeArrowheads="1"/>
          </p:cNvSpPr>
          <p:nvPr>
            <p:ph idx="1"/>
          </p:nvPr>
        </p:nvSpPr>
        <p:spPr/>
        <p:txBody>
          <a:bodyPr/>
          <a:lstStyle/>
          <a:p>
            <a:pPr eaLnBrk="1" hangingPunct="1">
              <a:lnSpc>
                <a:spcPct val="80000"/>
              </a:lnSpc>
            </a:pPr>
            <a:r>
              <a:rPr lang="en-US" altLang="en-US" dirty="0">
                <a:latin typeface="Arial" panose="020B0604020202020204" pitchFamily="34" charset="0"/>
              </a:rPr>
              <a:t>It is the most important structural feature of nucleic acids</a:t>
            </a:r>
          </a:p>
          <a:p>
            <a:pPr eaLnBrk="1" hangingPunct="1">
              <a:lnSpc>
                <a:spcPct val="80000"/>
              </a:lnSpc>
            </a:pPr>
            <a:r>
              <a:rPr lang="en-US" altLang="en-US" dirty="0">
                <a:latin typeface="Arial" panose="020B0604020202020204" pitchFamily="34" charset="0"/>
              </a:rPr>
              <a:t>It connects bases of one polynucleotide chain (nucleotide polymer) with complementary bases of other chain</a:t>
            </a:r>
          </a:p>
          <a:p>
            <a:pPr eaLnBrk="1" hangingPunct="1">
              <a:lnSpc>
                <a:spcPct val="80000"/>
              </a:lnSpc>
            </a:pPr>
            <a:r>
              <a:rPr lang="en-US" altLang="en-US" dirty="0">
                <a:latin typeface="Arial" panose="020B0604020202020204" pitchFamily="34" charset="0"/>
              </a:rPr>
              <a:t>Complementary bases are bonded together via:</a:t>
            </a:r>
          </a:p>
          <a:p>
            <a:pPr lvl="1" eaLnBrk="1" hangingPunct="1">
              <a:lnSpc>
                <a:spcPct val="80000"/>
              </a:lnSpc>
            </a:pPr>
            <a:r>
              <a:rPr lang="en-US" altLang="en-US" dirty="0">
                <a:latin typeface="Arial" panose="020B0604020202020204" pitchFamily="34" charset="0"/>
              </a:rPr>
              <a:t> Double hydrogen bond between A and T (DNA), A and U (RNA) </a:t>
            </a:r>
            <a:r>
              <a:rPr lang="en-US" altLang="en-US" sz="3200" dirty="0">
                <a:latin typeface="Arial" panose="020B0604020202020204" pitchFamily="34" charset="0"/>
              </a:rPr>
              <a:t>(A═T or A═U)</a:t>
            </a:r>
          </a:p>
          <a:p>
            <a:pPr lvl="1" eaLnBrk="1" hangingPunct="1">
              <a:lnSpc>
                <a:spcPct val="80000"/>
              </a:lnSpc>
            </a:pPr>
            <a:r>
              <a:rPr lang="en-US" altLang="en-US" dirty="0">
                <a:latin typeface="Arial" panose="020B0604020202020204" pitchFamily="34" charset="0"/>
              </a:rPr>
              <a:t>Triple H-bond between G and C in both DNA or RNA </a:t>
            </a:r>
            <a:r>
              <a:rPr lang="en-US" altLang="en-US" sz="3200" dirty="0">
                <a:latin typeface="Arial" panose="020B0604020202020204" pitchFamily="34" charset="0"/>
              </a:rPr>
              <a:t>(G≡C)</a:t>
            </a:r>
          </a:p>
        </p:txBody>
      </p:sp>
    </p:spTree>
    <p:extLst>
      <p:ext uri="{BB962C8B-B14F-4D97-AF65-F5344CB8AC3E}">
        <p14:creationId xmlns:p14="http://schemas.microsoft.com/office/powerpoint/2010/main" val="180937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Therefore, </a:t>
            </a:r>
            <a:r>
              <a:rPr lang="en-US" dirty="0" smtClean="0"/>
              <a:t>cells differ </a:t>
            </a:r>
            <a:r>
              <a:rPr lang="en-US" dirty="0"/>
              <a:t>in structure and function because only a portion of </a:t>
            </a:r>
            <a:r>
              <a:rPr lang="en-US" dirty="0" smtClean="0"/>
              <a:t>the total </a:t>
            </a:r>
            <a:r>
              <a:rPr lang="en-US" dirty="0"/>
              <a:t>genetic information common to all cells is used by </a:t>
            </a:r>
            <a:r>
              <a:rPr lang="en-US" dirty="0" smtClean="0"/>
              <a:t>any given </a:t>
            </a:r>
            <a:r>
              <a:rPr lang="en-US" dirty="0"/>
              <a:t>cell to synthesize </a:t>
            </a:r>
            <a:r>
              <a:rPr lang="en-US" dirty="0" smtClean="0"/>
              <a:t>proteins</a:t>
            </a:r>
          </a:p>
          <a:p>
            <a:endParaRPr lang="en-US" dirty="0"/>
          </a:p>
        </p:txBody>
      </p:sp>
    </p:spTree>
    <p:extLst>
      <p:ext uri="{BB962C8B-B14F-4D97-AF65-F5344CB8AC3E}">
        <p14:creationId xmlns:p14="http://schemas.microsoft.com/office/powerpoint/2010/main" val="3733327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b="1" smtClean="0">
                <a:latin typeface="Arial" panose="020B0604020202020204" pitchFamily="34" charset="0"/>
              </a:rPr>
              <a:t>Base pairing</a:t>
            </a:r>
          </a:p>
        </p:txBody>
      </p:sp>
      <p:pic>
        <p:nvPicPr>
          <p:cNvPr id="17411" name="Picture 3" descr="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671" t="5203" r="4170" b="11835"/>
          <a:stretch>
            <a:fillRect/>
          </a:stretch>
        </p:blipFill>
        <p:spPr>
          <a:xfrm>
            <a:off x="1774825" y="2133600"/>
            <a:ext cx="8642350" cy="24463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41378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rtlCol="0">
            <a:normAutofit/>
          </a:bodyPr>
          <a:lstStyle/>
          <a:p>
            <a:pPr>
              <a:defRPr/>
            </a:pPr>
            <a:r>
              <a:rPr lang="en-US" sz="3800" b="1" dirty="0">
                <a:latin typeface="Arial" charset="0"/>
              </a:rPr>
              <a:t>Significance of complementary base pairing</a:t>
            </a:r>
          </a:p>
        </p:txBody>
      </p:sp>
      <p:sp>
        <p:nvSpPr>
          <p:cNvPr id="18435" name="Rectangle 3"/>
          <p:cNvSpPr>
            <a:spLocks noGrp="1" noChangeArrowheads="1"/>
          </p:cNvSpPr>
          <p:nvPr>
            <p:ph idx="1"/>
          </p:nvPr>
        </p:nvSpPr>
        <p:spPr/>
        <p:txBody>
          <a:bodyPr/>
          <a:lstStyle/>
          <a:p>
            <a:pPr eaLnBrk="1" hangingPunct="1">
              <a:lnSpc>
                <a:spcPct val="80000"/>
              </a:lnSpc>
            </a:pPr>
            <a:r>
              <a:rPr lang="en-US" altLang="en-US" dirty="0">
                <a:latin typeface="Arial" panose="020B0604020202020204" pitchFamily="34" charset="0"/>
              </a:rPr>
              <a:t>The importance of such complementary base pairing is that each strand of DNA can act as template to direct the synthesis of other strand similar to its complementary one.</a:t>
            </a:r>
          </a:p>
          <a:p>
            <a:pPr eaLnBrk="1" hangingPunct="1">
              <a:lnSpc>
                <a:spcPct val="80000"/>
              </a:lnSpc>
              <a:buFont typeface="Wingdings" panose="05000000000000000000" pitchFamily="2" charset="2"/>
              <a:buNone/>
            </a:pPr>
            <a:endParaRPr lang="en-US" altLang="en-US" dirty="0">
              <a:latin typeface="Arial" panose="020B0604020202020204" pitchFamily="34" charset="0"/>
            </a:endParaRPr>
          </a:p>
          <a:p>
            <a:pPr eaLnBrk="1" hangingPunct="1">
              <a:lnSpc>
                <a:spcPct val="80000"/>
              </a:lnSpc>
            </a:pPr>
            <a:r>
              <a:rPr lang="en-US" altLang="en-US" dirty="0">
                <a:latin typeface="Arial" panose="020B0604020202020204" pitchFamily="34" charset="0"/>
              </a:rPr>
              <a:t>Thus </a:t>
            </a:r>
            <a:r>
              <a:rPr lang="en-US" altLang="en-US" i="1" u="sng" dirty="0">
                <a:latin typeface="Arial" panose="020B0604020202020204" pitchFamily="34" charset="0"/>
              </a:rPr>
              <a:t>nucleic acids are uniquely capable of directing their own self replication</a:t>
            </a:r>
            <a:r>
              <a:rPr lang="en-US" altLang="en-US" dirty="0">
                <a:latin typeface="Arial" panose="020B0604020202020204" pitchFamily="34" charset="0"/>
              </a:rPr>
              <a:t>.</a:t>
            </a:r>
          </a:p>
          <a:p>
            <a:pPr eaLnBrk="1" hangingPunct="1">
              <a:lnSpc>
                <a:spcPct val="80000"/>
              </a:lnSpc>
              <a:buFont typeface="Wingdings" panose="05000000000000000000" pitchFamily="2" charset="2"/>
              <a:buNone/>
            </a:pPr>
            <a:endParaRPr lang="en-US" altLang="en-US" dirty="0">
              <a:latin typeface="Arial" panose="020B0604020202020204" pitchFamily="34" charset="0"/>
            </a:endParaRPr>
          </a:p>
          <a:p>
            <a:pPr eaLnBrk="1" hangingPunct="1">
              <a:lnSpc>
                <a:spcPct val="80000"/>
              </a:lnSpc>
            </a:pPr>
            <a:r>
              <a:rPr lang="en-US" altLang="en-US" dirty="0">
                <a:latin typeface="Arial" panose="020B0604020202020204" pitchFamily="34" charset="0"/>
              </a:rPr>
              <a:t>The information carried by DNA and RNA direct the synthesis of specific proteins which control most cellular activities.</a:t>
            </a:r>
          </a:p>
          <a:p>
            <a:pPr eaLnBrk="1" hangingPunct="1">
              <a:lnSpc>
                <a:spcPct val="80000"/>
              </a:lnSpc>
            </a:pPr>
            <a:endParaRPr lang="en-US" altLang="en-US" b="1" dirty="0">
              <a:latin typeface="Arial" panose="020B0604020202020204" pitchFamily="34" charset="0"/>
            </a:endParaRPr>
          </a:p>
        </p:txBody>
      </p:sp>
    </p:spTree>
    <p:extLst>
      <p:ext uri="{BB962C8B-B14F-4D97-AF65-F5344CB8AC3E}">
        <p14:creationId xmlns:p14="http://schemas.microsoft.com/office/powerpoint/2010/main" val="2939637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349250"/>
            <a:ext cx="8229600" cy="704850"/>
          </a:xfrm>
        </p:spPr>
        <p:txBody>
          <a:bodyPr rtlCol="0">
            <a:normAutofit/>
          </a:bodyPr>
          <a:lstStyle/>
          <a:p>
            <a:pPr>
              <a:defRPr/>
            </a:pPr>
            <a:r>
              <a:rPr lang="en-US" b="1" dirty="0" smtClean="0">
                <a:latin typeface="Arial" charset="0"/>
              </a:rPr>
              <a:t>DNA structure</a:t>
            </a:r>
          </a:p>
        </p:txBody>
      </p:sp>
      <p:sp>
        <p:nvSpPr>
          <p:cNvPr id="24579" name="Rectangle 3"/>
          <p:cNvSpPr>
            <a:spLocks noGrp="1" noChangeArrowheads="1"/>
          </p:cNvSpPr>
          <p:nvPr>
            <p:ph idx="1"/>
          </p:nvPr>
        </p:nvSpPr>
        <p:spPr>
          <a:xfrm>
            <a:off x="628650" y="1423988"/>
            <a:ext cx="9571039" cy="4525962"/>
          </a:xfrm>
        </p:spPr>
        <p:txBody>
          <a:bodyPr rtlCol="0">
            <a:normAutofit/>
          </a:bodyPr>
          <a:lstStyle/>
          <a:p>
            <a:pPr>
              <a:defRPr/>
            </a:pPr>
            <a:r>
              <a:rPr lang="en-US" sz="2600" dirty="0">
                <a:latin typeface="Arial" charset="0"/>
              </a:rPr>
              <a:t>DNA is a double stranded molecule consists of 2 polynucleotide chains running in opposite directions.</a:t>
            </a:r>
          </a:p>
          <a:p>
            <a:pPr>
              <a:defRPr/>
            </a:pPr>
            <a:r>
              <a:rPr lang="en-US" sz="2600" dirty="0">
                <a:latin typeface="Arial" charset="0"/>
              </a:rPr>
              <a:t>Both strands are complementary to each other.</a:t>
            </a:r>
          </a:p>
          <a:p>
            <a:pPr>
              <a:defRPr/>
            </a:pPr>
            <a:r>
              <a:rPr lang="en-US" sz="2600" dirty="0">
                <a:latin typeface="Arial" charset="0"/>
              </a:rPr>
              <a:t>The bases are on the inside of the molecules and the 2 chains are joined together by double H-bond between A and T and triple H-bond between C and G.</a:t>
            </a:r>
          </a:p>
          <a:p>
            <a:pPr>
              <a:defRPr/>
            </a:pPr>
            <a:r>
              <a:rPr lang="en-US" sz="2600" dirty="0">
                <a:latin typeface="Arial" charset="0"/>
              </a:rPr>
              <a:t>The base pairing is very specific which make the 2 strands complementary to each other.</a:t>
            </a:r>
          </a:p>
          <a:p>
            <a:pPr>
              <a:defRPr/>
            </a:pPr>
            <a:r>
              <a:rPr lang="en-US" sz="2600" dirty="0">
                <a:latin typeface="Arial" charset="0"/>
              </a:rPr>
              <a:t>So each strand contain all the required information for synthesis (replication) of a new copy to its complementary.</a:t>
            </a:r>
          </a:p>
          <a:p>
            <a:pPr algn="just">
              <a:defRPr/>
            </a:pPr>
            <a:endParaRPr lang="en-US" sz="2600" dirty="0">
              <a:latin typeface="Arial" charset="0"/>
            </a:endParaRPr>
          </a:p>
        </p:txBody>
      </p:sp>
    </p:spTree>
    <p:extLst>
      <p:ext uri="{BB962C8B-B14F-4D97-AF65-F5344CB8AC3E}">
        <p14:creationId xmlns:p14="http://schemas.microsoft.com/office/powerpoint/2010/main" val="4250299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CA" altLang="en-US" smtClean="0"/>
              <a:t>DNA vs RNA</a:t>
            </a:r>
          </a:p>
        </p:txBody>
      </p:sp>
      <p:sp>
        <p:nvSpPr>
          <p:cNvPr id="34820" name="Rectangle 4"/>
          <p:cNvSpPr>
            <a:spLocks noGrp="1" noChangeArrowheads="1"/>
          </p:cNvSpPr>
          <p:nvPr>
            <p:ph type="body" sz="half" idx="1"/>
          </p:nvPr>
        </p:nvSpPr>
        <p:spPr>
          <a:xfrm>
            <a:off x="1981200" y="1600201"/>
            <a:ext cx="4033838" cy="4525963"/>
          </a:xfrm>
        </p:spPr>
        <p:txBody>
          <a:bodyPr/>
          <a:lstStyle/>
          <a:p>
            <a:pPr eaLnBrk="1" hangingPunct="1"/>
            <a:r>
              <a:rPr lang="en-CA" altLang="en-US" smtClean="0"/>
              <a:t>Deoxyribose sugar</a:t>
            </a:r>
          </a:p>
          <a:p>
            <a:pPr eaLnBrk="1" hangingPunct="1"/>
            <a:r>
              <a:rPr lang="en-CA" altLang="en-US" smtClean="0"/>
              <a:t>Double stranded</a:t>
            </a:r>
          </a:p>
          <a:p>
            <a:pPr eaLnBrk="1" hangingPunct="1"/>
            <a:r>
              <a:rPr lang="en-CA" altLang="en-US" smtClean="0"/>
              <a:t>A pairs with T</a:t>
            </a:r>
          </a:p>
          <a:p>
            <a:pPr eaLnBrk="1" hangingPunct="1"/>
            <a:r>
              <a:rPr lang="en-CA" altLang="en-US" smtClean="0"/>
              <a:t>G pairs with C</a:t>
            </a:r>
          </a:p>
          <a:p>
            <a:pPr eaLnBrk="1" hangingPunct="1"/>
            <a:r>
              <a:rPr lang="en-CA" altLang="en-US" smtClean="0"/>
              <a:t>Resides in nucleus</a:t>
            </a:r>
          </a:p>
        </p:txBody>
      </p:sp>
      <p:sp>
        <p:nvSpPr>
          <p:cNvPr id="34821" name="Rectangle 5"/>
          <p:cNvSpPr>
            <a:spLocks noGrp="1" noChangeArrowheads="1"/>
          </p:cNvSpPr>
          <p:nvPr>
            <p:ph type="body" sz="half" idx="2"/>
          </p:nvPr>
        </p:nvSpPr>
        <p:spPr>
          <a:xfrm>
            <a:off x="5608639" y="1598613"/>
            <a:ext cx="4040187" cy="4514850"/>
          </a:xfrm>
        </p:spPr>
        <p:txBody>
          <a:bodyPr/>
          <a:lstStyle/>
          <a:p>
            <a:pPr eaLnBrk="1" hangingPunct="1"/>
            <a:r>
              <a:rPr lang="en-CA" altLang="en-US" smtClean="0"/>
              <a:t>Ribose sugar</a:t>
            </a:r>
          </a:p>
          <a:p>
            <a:pPr eaLnBrk="1" hangingPunct="1"/>
            <a:r>
              <a:rPr lang="en-CA" altLang="en-US" smtClean="0"/>
              <a:t>Single stranded</a:t>
            </a:r>
          </a:p>
          <a:p>
            <a:pPr eaLnBrk="1" hangingPunct="1"/>
            <a:r>
              <a:rPr lang="en-CA" altLang="en-US" smtClean="0"/>
              <a:t>A pairs with U</a:t>
            </a:r>
          </a:p>
          <a:p>
            <a:pPr eaLnBrk="1" hangingPunct="1"/>
            <a:r>
              <a:rPr lang="en-CA" altLang="en-US" smtClean="0"/>
              <a:t>G pairs with C</a:t>
            </a:r>
          </a:p>
          <a:p>
            <a:pPr eaLnBrk="1" hangingPunct="1"/>
            <a:r>
              <a:rPr lang="en-CA" altLang="en-US" smtClean="0"/>
              <a:t>Resides in nucleus and cytoplasm</a:t>
            </a:r>
          </a:p>
        </p:txBody>
      </p:sp>
      <p:pic>
        <p:nvPicPr>
          <p:cNvPr id="25605" name="Picture 7" descr="dna%20vs%20rna"/>
          <p:cNvPicPr>
            <a:picLocks noChangeAspect="1" noChangeArrowheads="1"/>
          </p:cNvPicPr>
          <p:nvPr/>
        </p:nvPicPr>
        <p:blipFill>
          <a:blip r:embed="rId3">
            <a:extLst>
              <a:ext uri="{28A0092B-C50C-407E-A947-70E740481C1C}">
                <a14:useLocalDpi xmlns:a14="http://schemas.microsoft.com/office/drawing/2010/main" val="0"/>
              </a:ext>
            </a:extLst>
          </a:blip>
          <a:srcRect b="53175"/>
          <a:stretch>
            <a:fillRect/>
          </a:stretch>
        </p:blipFill>
        <p:spPr bwMode="auto">
          <a:xfrm>
            <a:off x="8867776" y="1"/>
            <a:ext cx="180022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descr="dna%20vs%20rna"/>
          <p:cNvPicPr>
            <a:picLocks noChangeAspect="1" noChangeArrowheads="1"/>
          </p:cNvPicPr>
          <p:nvPr/>
        </p:nvPicPr>
        <p:blipFill>
          <a:blip r:embed="rId3">
            <a:extLst>
              <a:ext uri="{28A0092B-C50C-407E-A947-70E740481C1C}">
                <a14:useLocalDpi xmlns:a14="http://schemas.microsoft.com/office/drawing/2010/main" val="0"/>
              </a:ext>
            </a:extLst>
          </a:blip>
          <a:srcRect t="46745"/>
          <a:stretch>
            <a:fillRect/>
          </a:stretch>
        </p:blipFill>
        <p:spPr bwMode="auto">
          <a:xfrm>
            <a:off x="1703388" y="4797426"/>
            <a:ext cx="187166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939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500" fill="hold"/>
                                        <p:tgtEl>
                                          <p:spTgt spid="34818"/>
                                        </p:tgtEl>
                                        <p:attrNameLst>
                                          <p:attrName>ppt_w</p:attrName>
                                        </p:attrNameLst>
                                      </p:cBhvr>
                                      <p:tavLst>
                                        <p:tav tm="0">
                                          <p:val>
                                            <p:fltVal val="0"/>
                                          </p:val>
                                        </p:tav>
                                        <p:tav tm="100000">
                                          <p:val>
                                            <p:strVal val="#ppt_w"/>
                                          </p:val>
                                        </p:tav>
                                      </p:tavLst>
                                    </p:anim>
                                    <p:anim calcmode="lin" valueType="num">
                                      <p:cBhvr>
                                        <p:cTn id="8" dur="500" fill="hold"/>
                                        <p:tgtEl>
                                          <p:spTgt spid="3481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34820">
                                            <p:txEl>
                                              <p:pRg st="0" end="0"/>
                                            </p:txEl>
                                          </p:spTgt>
                                        </p:tgtEl>
                                        <p:attrNameLst>
                                          <p:attrName>style.visibility</p:attrName>
                                        </p:attrNameLst>
                                      </p:cBhvr>
                                      <p:to>
                                        <p:strVal val="visible"/>
                                      </p:to>
                                    </p:set>
                                    <p:anim calcmode="lin" valueType="num">
                                      <p:cBhvr>
                                        <p:cTn id="13" dur="500" fill="hold"/>
                                        <p:tgtEl>
                                          <p:spTgt spid="34820">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482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34820">
                                            <p:txEl>
                                              <p:pRg st="1" end="1"/>
                                            </p:txEl>
                                          </p:spTgt>
                                        </p:tgtEl>
                                        <p:attrNameLst>
                                          <p:attrName>style.visibility</p:attrName>
                                        </p:attrNameLst>
                                      </p:cBhvr>
                                      <p:to>
                                        <p:strVal val="visible"/>
                                      </p:to>
                                    </p:set>
                                    <p:anim calcmode="lin" valueType="num">
                                      <p:cBhvr>
                                        <p:cTn id="19" dur="500" fill="hold"/>
                                        <p:tgtEl>
                                          <p:spTgt spid="34820">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482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34820">
                                            <p:txEl>
                                              <p:pRg st="2" end="2"/>
                                            </p:txEl>
                                          </p:spTgt>
                                        </p:tgtEl>
                                        <p:attrNameLst>
                                          <p:attrName>style.visibility</p:attrName>
                                        </p:attrNameLst>
                                      </p:cBhvr>
                                      <p:to>
                                        <p:strVal val="visible"/>
                                      </p:to>
                                    </p:set>
                                    <p:anim calcmode="lin" valueType="num">
                                      <p:cBhvr>
                                        <p:cTn id="25" dur="500" fill="hold"/>
                                        <p:tgtEl>
                                          <p:spTgt spid="34820">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3482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34820">
                                            <p:txEl>
                                              <p:pRg st="3" end="3"/>
                                            </p:txEl>
                                          </p:spTgt>
                                        </p:tgtEl>
                                        <p:attrNameLst>
                                          <p:attrName>style.visibility</p:attrName>
                                        </p:attrNameLst>
                                      </p:cBhvr>
                                      <p:to>
                                        <p:strVal val="visible"/>
                                      </p:to>
                                    </p:set>
                                    <p:anim calcmode="lin" valueType="num">
                                      <p:cBhvr>
                                        <p:cTn id="31" dur="500" fill="hold"/>
                                        <p:tgtEl>
                                          <p:spTgt spid="34820">
                                            <p:txEl>
                                              <p:pRg st="3" end="3"/>
                                            </p:txEl>
                                          </p:spTgt>
                                        </p:tgtEl>
                                        <p:attrNameLst>
                                          <p:attrName>ppt_w</p:attrName>
                                        </p:attrNameLst>
                                      </p:cBhvr>
                                      <p:tavLst>
                                        <p:tav tm="0">
                                          <p:val>
                                            <p:fltVal val="0"/>
                                          </p:val>
                                        </p:tav>
                                        <p:tav tm="100000">
                                          <p:val>
                                            <p:strVal val="#ppt_w"/>
                                          </p:val>
                                        </p:tav>
                                      </p:tavLst>
                                    </p:anim>
                                    <p:anim calcmode="lin" valueType="num">
                                      <p:cBhvr>
                                        <p:cTn id="32" dur="500" fill="hold"/>
                                        <p:tgtEl>
                                          <p:spTgt spid="3482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34820">
                                            <p:txEl>
                                              <p:pRg st="4" end="4"/>
                                            </p:txEl>
                                          </p:spTgt>
                                        </p:tgtEl>
                                        <p:attrNameLst>
                                          <p:attrName>style.visibility</p:attrName>
                                        </p:attrNameLst>
                                      </p:cBhvr>
                                      <p:to>
                                        <p:strVal val="visible"/>
                                      </p:to>
                                    </p:set>
                                    <p:anim calcmode="lin" valueType="num">
                                      <p:cBhvr>
                                        <p:cTn id="37" dur="500" fill="hold"/>
                                        <p:tgtEl>
                                          <p:spTgt spid="34820">
                                            <p:txEl>
                                              <p:pRg st="4" end="4"/>
                                            </p:txEl>
                                          </p:spTgt>
                                        </p:tgtEl>
                                        <p:attrNameLst>
                                          <p:attrName>ppt_w</p:attrName>
                                        </p:attrNameLst>
                                      </p:cBhvr>
                                      <p:tavLst>
                                        <p:tav tm="0">
                                          <p:val>
                                            <p:fltVal val="0"/>
                                          </p:val>
                                        </p:tav>
                                        <p:tav tm="100000">
                                          <p:val>
                                            <p:strVal val="#ppt_w"/>
                                          </p:val>
                                        </p:tav>
                                      </p:tavLst>
                                    </p:anim>
                                    <p:anim calcmode="lin" valueType="num">
                                      <p:cBhvr>
                                        <p:cTn id="38" dur="500" fill="hold"/>
                                        <p:tgtEl>
                                          <p:spTgt spid="3482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34821">
                                            <p:txEl>
                                              <p:pRg st="0" end="0"/>
                                            </p:txEl>
                                          </p:spTgt>
                                        </p:tgtEl>
                                        <p:attrNameLst>
                                          <p:attrName>style.visibility</p:attrName>
                                        </p:attrNameLst>
                                      </p:cBhvr>
                                      <p:to>
                                        <p:strVal val="visible"/>
                                      </p:to>
                                    </p:set>
                                    <p:anim calcmode="lin" valueType="num">
                                      <p:cBhvr>
                                        <p:cTn id="43" dur="500" fill="hold"/>
                                        <p:tgtEl>
                                          <p:spTgt spid="34821">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3482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34821">
                                            <p:txEl>
                                              <p:pRg st="1" end="1"/>
                                            </p:txEl>
                                          </p:spTgt>
                                        </p:tgtEl>
                                        <p:attrNameLst>
                                          <p:attrName>style.visibility</p:attrName>
                                        </p:attrNameLst>
                                      </p:cBhvr>
                                      <p:to>
                                        <p:strVal val="visible"/>
                                      </p:to>
                                    </p:set>
                                    <p:anim calcmode="lin" valueType="num">
                                      <p:cBhvr>
                                        <p:cTn id="49" dur="500" fill="hold"/>
                                        <p:tgtEl>
                                          <p:spTgt spid="34821">
                                            <p:txEl>
                                              <p:pRg st="1" end="1"/>
                                            </p:txEl>
                                          </p:spTgt>
                                        </p:tgtEl>
                                        <p:attrNameLst>
                                          <p:attrName>ppt_w</p:attrName>
                                        </p:attrNameLst>
                                      </p:cBhvr>
                                      <p:tavLst>
                                        <p:tav tm="0">
                                          <p:val>
                                            <p:fltVal val="0"/>
                                          </p:val>
                                        </p:tav>
                                        <p:tav tm="100000">
                                          <p:val>
                                            <p:strVal val="#ppt_w"/>
                                          </p:val>
                                        </p:tav>
                                      </p:tavLst>
                                    </p:anim>
                                    <p:anim calcmode="lin" valueType="num">
                                      <p:cBhvr>
                                        <p:cTn id="50" dur="500" fill="hold"/>
                                        <p:tgtEl>
                                          <p:spTgt spid="3482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34821">
                                            <p:txEl>
                                              <p:pRg st="2" end="2"/>
                                            </p:txEl>
                                          </p:spTgt>
                                        </p:tgtEl>
                                        <p:attrNameLst>
                                          <p:attrName>style.visibility</p:attrName>
                                        </p:attrNameLst>
                                      </p:cBhvr>
                                      <p:to>
                                        <p:strVal val="visible"/>
                                      </p:to>
                                    </p:set>
                                    <p:anim calcmode="lin" valueType="num">
                                      <p:cBhvr>
                                        <p:cTn id="55" dur="500" fill="hold"/>
                                        <p:tgtEl>
                                          <p:spTgt spid="34821">
                                            <p:txEl>
                                              <p:pRg st="2" end="2"/>
                                            </p:txEl>
                                          </p:spTgt>
                                        </p:tgtEl>
                                        <p:attrNameLst>
                                          <p:attrName>ppt_w</p:attrName>
                                        </p:attrNameLst>
                                      </p:cBhvr>
                                      <p:tavLst>
                                        <p:tav tm="0">
                                          <p:val>
                                            <p:fltVal val="0"/>
                                          </p:val>
                                        </p:tav>
                                        <p:tav tm="100000">
                                          <p:val>
                                            <p:strVal val="#ppt_w"/>
                                          </p:val>
                                        </p:tav>
                                      </p:tavLst>
                                    </p:anim>
                                    <p:anim calcmode="lin" valueType="num">
                                      <p:cBhvr>
                                        <p:cTn id="56" dur="500" fill="hold"/>
                                        <p:tgtEl>
                                          <p:spTgt spid="3482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34821">
                                            <p:txEl>
                                              <p:pRg st="3" end="3"/>
                                            </p:txEl>
                                          </p:spTgt>
                                        </p:tgtEl>
                                        <p:attrNameLst>
                                          <p:attrName>style.visibility</p:attrName>
                                        </p:attrNameLst>
                                      </p:cBhvr>
                                      <p:to>
                                        <p:strVal val="visible"/>
                                      </p:to>
                                    </p:set>
                                    <p:anim calcmode="lin" valueType="num">
                                      <p:cBhvr>
                                        <p:cTn id="61" dur="500" fill="hold"/>
                                        <p:tgtEl>
                                          <p:spTgt spid="34821">
                                            <p:txEl>
                                              <p:pRg st="3" end="3"/>
                                            </p:txEl>
                                          </p:spTgt>
                                        </p:tgtEl>
                                        <p:attrNameLst>
                                          <p:attrName>ppt_w</p:attrName>
                                        </p:attrNameLst>
                                      </p:cBhvr>
                                      <p:tavLst>
                                        <p:tav tm="0">
                                          <p:val>
                                            <p:fltVal val="0"/>
                                          </p:val>
                                        </p:tav>
                                        <p:tav tm="100000">
                                          <p:val>
                                            <p:strVal val="#ppt_w"/>
                                          </p:val>
                                        </p:tav>
                                      </p:tavLst>
                                    </p:anim>
                                    <p:anim calcmode="lin" valueType="num">
                                      <p:cBhvr>
                                        <p:cTn id="62" dur="500" fill="hold"/>
                                        <p:tgtEl>
                                          <p:spTgt spid="3482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34821">
                                            <p:txEl>
                                              <p:pRg st="4" end="4"/>
                                            </p:txEl>
                                          </p:spTgt>
                                        </p:tgtEl>
                                        <p:attrNameLst>
                                          <p:attrName>style.visibility</p:attrName>
                                        </p:attrNameLst>
                                      </p:cBhvr>
                                      <p:to>
                                        <p:strVal val="visible"/>
                                      </p:to>
                                    </p:set>
                                    <p:anim calcmode="lin" valueType="num">
                                      <p:cBhvr>
                                        <p:cTn id="67" dur="500" fill="hold"/>
                                        <p:tgtEl>
                                          <p:spTgt spid="34821">
                                            <p:txEl>
                                              <p:pRg st="4" end="4"/>
                                            </p:txEl>
                                          </p:spTgt>
                                        </p:tgtEl>
                                        <p:attrNameLst>
                                          <p:attrName>ppt_w</p:attrName>
                                        </p:attrNameLst>
                                      </p:cBhvr>
                                      <p:tavLst>
                                        <p:tav tm="0">
                                          <p:val>
                                            <p:fltVal val="0"/>
                                          </p:val>
                                        </p:tav>
                                        <p:tav tm="100000">
                                          <p:val>
                                            <p:strVal val="#ppt_w"/>
                                          </p:val>
                                        </p:tav>
                                      </p:tavLst>
                                    </p:anim>
                                    <p:anim calcmode="lin" valueType="num">
                                      <p:cBhvr>
                                        <p:cTn id="68" dur="500" fill="hold"/>
                                        <p:tgtEl>
                                          <p:spTgt spid="34821">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20" grpId="0" build="p"/>
      <p:bldP spid="3482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155576"/>
            <a:ext cx="8229600" cy="1139825"/>
          </a:xfrm>
        </p:spPr>
        <p:txBody>
          <a:bodyPr/>
          <a:lstStyle/>
          <a:p>
            <a:pPr eaLnBrk="1" hangingPunct="1"/>
            <a:r>
              <a:rPr lang="en-US" altLang="en-US" dirty="0" smtClean="0">
                <a:latin typeface="Arial" panose="020B0604020202020204" pitchFamily="34" charset="0"/>
              </a:rPr>
              <a:t>RNA structure</a:t>
            </a:r>
          </a:p>
        </p:txBody>
      </p:sp>
      <p:sp>
        <p:nvSpPr>
          <p:cNvPr id="26627" name="Rectangle 3"/>
          <p:cNvSpPr>
            <a:spLocks noGrp="1" noChangeArrowheads="1"/>
          </p:cNvSpPr>
          <p:nvPr>
            <p:ph idx="1"/>
          </p:nvPr>
        </p:nvSpPr>
        <p:spPr/>
        <p:txBody>
          <a:bodyPr/>
          <a:lstStyle/>
          <a:p>
            <a:pPr eaLnBrk="1" hangingPunct="1">
              <a:lnSpc>
                <a:spcPct val="90000"/>
              </a:lnSpc>
            </a:pPr>
            <a:r>
              <a:rPr lang="en-US" altLang="en-US" dirty="0">
                <a:latin typeface="Arial" panose="020B0604020202020204" pitchFamily="34" charset="0"/>
              </a:rPr>
              <a:t>It is formed of linear polynucleotide</a:t>
            </a:r>
          </a:p>
          <a:p>
            <a:pPr eaLnBrk="1" hangingPunct="1">
              <a:lnSpc>
                <a:spcPct val="90000"/>
              </a:lnSpc>
            </a:pPr>
            <a:r>
              <a:rPr lang="en-US" altLang="en-US" dirty="0">
                <a:latin typeface="Arial" panose="020B0604020202020204" pitchFamily="34" charset="0"/>
              </a:rPr>
              <a:t>It is generally single stranded </a:t>
            </a:r>
          </a:p>
          <a:p>
            <a:pPr eaLnBrk="1" hangingPunct="1">
              <a:lnSpc>
                <a:spcPct val="90000"/>
              </a:lnSpc>
            </a:pPr>
            <a:r>
              <a:rPr lang="en-US" altLang="en-US" dirty="0">
                <a:latin typeface="Arial" panose="020B0604020202020204" pitchFamily="34" charset="0"/>
              </a:rPr>
              <a:t>The pentose sugar is Ribose</a:t>
            </a:r>
          </a:p>
          <a:p>
            <a:pPr eaLnBrk="1" hangingPunct="1">
              <a:lnSpc>
                <a:spcPct val="90000"/>
              </a:lnSpc>
            </a:pPr>
            <a:r>
              <a:rPr lang="en-US" altLang="en-US" dirty="0" err="1">
                <a:latin typeface="Arial" panose="020B0604020202020204" pitchFamily="34" charset="0"/>
              </a:rPr>
              <a:t>Uracile</a:t>
            </a:r>
            <a:r>
              <a:rPr lang="en-US" altLang="en-US" dirty="0">
                <a:latin typeface="Arial" panose="020B0604020202020204" pitchFamily="34" charset="0"/>
              </a:rPr>
              <a:t> (U) replace Thymine (T) in the pyrimidine bases.</a:t>
            </a:r>
          </a:p>
          <a:p>
            <a:pPr eaLnBrk="1" hangingPunct="1">
              <a:lnSpc>
                <a:spcPct val="90000"/>
              </a:lnSpc>
              <a:buFont typeface="Wingdings" panose="05000000000000000000" pitchFamily="2" charset="2"/>
              <a:buNone/>
            </a:pPr>
            <a:endParaRPr lang="en-US" altLang="en-US" dirty="0">
              <a:latin typeface="Arial" panose="020B0604020202020204" pitchFamily="34" charset="0"/>
            </a:endParaRPr>
          </a:p>
          <a:p>
            <a:pPr eaLnBrk="1" hangingPunct="1">
              <a:lnSpc>
                <a:spcPct val="90000"/>
              </a:lnSpc>
              <a:buFont typeface="Wingdings" panose="05000000000000000000" pitchFamily="2" charset="2"/>
              <a:buNone/>
            </a:pPr>
            <a:r>
              <a:rPr lang="en-US" altLang="en-US" dirty="0">
                <a:latin typeface="Arial" panose="020B0604020202020204" pitchFamily="34" charset="0"/>
              </a:rPr>
              <a:t>	Although RNA is generally single stranded, intra-molecular H-bond base pairing occur between complementary bases on the same molecule (secondary structure) </a:t>
            </a:r>
          </a:p>
        </p:txBody>
      </p:sp>
    </p:spTree>
    <p:extLst>
      <p:ext uri="{BB962C8B-B14F-4D97-AF65-F5344CB8AC3E}">
        <p14:creationId xmlns:p14="http://schemas.microsoft.com/office/powerpoint/2010/main" val="23998020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277813"/>
            <a:ext cx="8229600" cy="704850"/>
          </a:xfrm>
        </p:spPr>
        <p:txBody>
          <a:bodyPr/>
          <a:lstStyle/>
          <a:p>
            <a:pPr eaLnBrk="1" hangingPunct="1"/>
            <a:r>
              <a:rPr lang="en-US" altLang="en-US" sz="4000" b="1">
                <a:latin typeface="Arial" panose="020B0604020202020204" pitchFamily="34" charset="0"/>
              </a:rPr>
              <a:t>Types of RNA</a:t>
            </a:r>
          </a:p>
        </p:txBody>
      </p:sp>
      <p:sp>
        <p:nvSpPr>
          <p:cNvPr id="27651" name="Rectangle 3"/>
          <p:cNvSpPr>
            <a:spLocks noGrp="1" noChangeArrowheads="1"/>
          </p:cNvSpPr>
          <p:nvPr>
            <p:ph idx="1"/>
          </p:nvPr>
        </p:nvSpPr>
        <p:spPr>
          <a:xfrm>
            <a:off x="1981200" y="1268413"/>
            <a:ext cx="8229600" cy="4525962"/>
          </a:xfrm>
        </p:spPr>
        <p:txBody>
          <a:bodyPr>
            <a:normAutofit lnSpcReduction="10000"/>
          </a:bodyPr>
          <a:lstStyle/>
          <a:p>
            <a:pPr eaLnBrk="1" hangingPunct="1">
              <a:lnSpc>
                <a:spcPct val="80000"/>
              </a:lnSpc>
            </a:pPr>
            <a:r>
              <a:rPr lang="en-US" altLang="en-US" sz="2400" u="sng" dirty="0">
                <a:latin typeface="Arial" panose="020B0604020202020204" pitchFamily="34" charset="0"/>
              </a:rPr>
              <a:t>Messenger RNA (mRNA)</a:t>
            </a:r>
            <a:r>
              <a:rPr lang="en-US" altLang="en-US" sz="2400" dirty="0">
                <a:latin typeface="Arial" panose="020B0604020202020204" pitchFamily="34" charset="0"/>
              </a:rPr>
              <a:t>:</a:t>
            </a:r>
          </a:p>
          <a:p>
            <a:pPr lvl="1" eaLnBrk="1" hangingPunct="1">
              <a:lnSpc>
                <a:spcPct val="80000"/>
              </a:lnSpc>
            </a:pPr>
            <a:r>
              <a:rPr lang="en-US" altLang="en-US" sz="2000" dirty="0">
                <a:latin typeface="Arial" panose="020B0604020202020204" pitchFamily="34" charset="0"/>
              </a:rPr>
              <a:t>Carries genetic information copied from DNA in the form of a series of 3-base code, each of which specifies a particular amino acid.</a:t>
            </a:r>
          </a:p>
          <a:p>
            <a:pPr eaLnBrk="1" hangingPunct="1">
              <a:lnSpc>
                <a:spcPct val="80000"/>
              </a:lnSpc>
            </a:pPr>
            <a:r>
              <a:rPr lang="en-US" altLang="en-US" sz="2400" u="sng" dirty="0">
                <a:latin typeface="Arial" panose="020B0604020202020204" pitchFamily="34" charset="0"/>
              </a:rPr>
              <a:t>Transfer RNA (</a:t>
            </a:r>
            <a:r>
              <a:rPr lang="en-US" altLang="en-US" sz="2400" u="sng" dirty="0" err="1">
                <a:latin typeface="Arial" panose="020B0604020202020204" pitchFamily="34" charset="0"/>
              </a:rPr>
              <a:t>tRNA</a:t>
            </a:r>
            <a:r>
              <a:rPr lang="en-US" altLang="en-US" sz="2400" u="sng" dirty="0">
                <a:latin typeface="Arial" panose="020B0604020202020204" pitchFamily="34" charset="0"/>
              </a:rPr>
              <a:t>)</a:t>
            </a:r>
            <a:r>
              <a:rPr lang="en-US" altLang="en-US" sz="2400" dirty="0">
                <a:latin typeface="Arial" panose="020B0604020202020204" pitchFamily="34" charset="0"/>
              </a:rPr>
              <a:t>:</a:t>
            </a:r>
          </a:p>
          <a:p>
            <a:pPr lvl="1" eaLnBrk="1" hangingPunct="1">
              <a:lnSpc>
                <a:spcPct val="80000"/>
              </a:lnSpc>
            </a:pPr>
            <a:r>
              <a:rPr lang="en-US" altLang="en-US" sz="2000" dirty="0">
                <a:latin typeface="Arial" panose="020B0604020202020204" pitchFamily="34" charset="0"/>
              </a:rPr>
              <a:t>It is the key that read the code on the mRNA.</a:t>
            </a:r>
          </a:p>
          <a:p>
            <a:pPr lvl="1" eaLnBrk="1" hangingPunct="1">
              <a:lnSpc>
                <a:spcPct val="80000"/>
              </a:lnSpc>
            </a:pPr>
            <a:r>
              <a:rPr lang="en-US" altLang="en-US" sz="2000" dirty="0">
                <a:latin typeface="Arial" panose="020B0604020202020204" pitchFamily="34" charset="0"/>
              </a:rPr>
              <a:t>Each amino acid has its own </a:t>
            </a:r>
            <a:r>
              <a:rPr lang="en-US" altLang="en-US" sz="2000" dirty="0" err="1">
                <a:latin typeface="Arial" panose="020B0604020202020204" pitchFamily="34" charset="0"/>
              </a:rPr>
              <a:t>tRNA</a:t>
            </a:r>
            <a:r>
              <a:rPr lang="en-US" altLang="en-US" sz="2000" dirty="0">
                <a:latin typeface="Arial" panose="020B0604020202020204" pitchFamily="34" charset="0"/>
              </a:rPr>
              <a:t>, which binds to it and carries it to the growing end of a polypeptide chain.</a:t>
            </a:r>
          </a:p>
          <a:p>
            <a:pPr eaLnBrk="1" hangingPunct="1">
              <a:lnSpc>
                <a:spcPct val="80000"/>
              </a:lnSpc>
            </a:pPr>
            <a:r>
              <a:rPr lang="en-US" altLang="en-US" sz="2400" u="sng" dirty="0">
                <a:latin typeface="Arial" panose="020B0604020202020204" pitchFamily="34" charset="0"/>
              </a:rPr>
              <a:t>Ribosomal RNA (</a:t>
            </a:r>
            <a:r>
              <a:rPr lang="en-US" altLang="en-US" sz="2400" u="sng" dirty="0" err="1">
                <a:latin typeface="Arial" panose="020B0604020202020204" pitchFamily="34" charset="0"/>
              </a:rPr>
              <a:t>rRNA</a:t>
            </a:r>
            <a:r>
              <a:rPr lang="en-US" altLang="en-US" sz="2400" u="sng" dirty="0">
                <a:latin typeface="Arial" panose="020B0604020202020204" pitchFamily="34" charset="0"/>
              </a:rPr>
              <a:t>)</a:t>
            </a:r>
            <a:r>
              <a:rPr lang="en-US" altLang="en-US" sz="2400" dirty="0">
                <a:latin typeface="Arial" panose="020B0604020202020204" pitchFamily="34" charset="0"/>
              </a:rPr>
              <a:t>:</a:t>
            </a:r>
          </a:p>
          <a:p>
            <a:pPr lvl="1" eaLnBrk="1" hangingPunct="1">
              <a:lnSpc>
                <a:spcPct val="80000"/>
              </a:lnSpc>
            </a:pPr>
            <a:r>
              <a:rPr lang="en-US" altLang="en-US" sz="2000" dirty="0">
                <a:latin typeface="Arial" panose="020B0604020202020204" pitchFamily="34" charset="0"/>
              </a:rPr>
              <a:t>Associated with a set of proteins to form the ribosomes.</a:t>
            </a:r>
          </a:p>
          <a:p>
            <a:pPr lvl="1" eaLnBrk="1" hangingPunct="1">
              <a:lnSpc>
                <a:spcPct val="80000"/>
              </a:lnSpc>
            </a:pPr>
            <a:r>
              <a:rPr lang="en-US" altLang="en-US" sz="2000" dirty="0">
                <a:latin typeface="Arial" panose="020B0604020202020204" pitchFamily="34" charset="0"/>
              </a:rPr>
              <a:t>These complex structures, which physically move along the mRNA molecule, catalyze the assembly of amino acids into protein chain.</a:t>
            </a:r>
          </a:p>
          <a:p>
            <a:pPr lvl="1" eaLnBrk="1" hangingPunct="1">
              <a:lnSpc>
                <a:spcPct val="80000"/>
              </a:lnSpc>
            </a:pPr>
            <a:r>
              <a:rPr lang="en-US" altLang="en-US" sz="2000" dirty="0">
                <a:latin typeface="Arial" panose="020B0604020202020204" pitchFamily="34" charset="0"/>
              </a:rPr>
              <a:t>They also bind </a:t>
            </a:r>
            <a:r>
              <a:rPr lang="en-US" altLang="en-US" sz="2000" dirty="0" err="1">
                <a:latin typeface="Arial" panose="020B0604020202020204" pitchFamily="34" charset="0"/>
              </a:rPr>
              <a:t>tRNAs</a:t>
            </a:r>
            <a:r>
              <a:rPr lang="en-US" altLang="en-US" sz="2000" dirty="0">
                <a:latin typeface="Arial" panose="020B0604020202020204" pitchFamily="34" charset="0"/>
              </a:rPr>
              <a:t> that have the specific amino acids according to the code.</a:t>
            </a:r>
          </a:p>
          <a:p>
            <a:pPr lvl="1" eaLnBrk="1" hangingPunct="1">
              <a:lnSpc>
                <a:spcPct val="80000"/>
              </a:lnSpc>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1542369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b="1" dirty="0" smtClean="0">
                <a:latin typeface="Arial" panose="020B0604020202020204" pitchFamily="34" charset="0"/>
              </a:rPr>
              <a:t>RNA structure</a:t>
            </a:r>
          </a:p>
        </p:txBody>
      </p:sp>
      <p:sp>
        <p:nvSpPr>
          <p:cNvPr id="28675" name="Rectangle 3"/>
          <p:cNvSpPr>
            <a:spLocks noGrp="1" noChangeArrowheads="1"/>
          </p:cNvSpPr>
          <p:nvPr>
            <p:ph idx="1"/>
          </p:nvPr>
        </p:nvSpPr>
        <p:spPr/>
        <p:txBody>
          <a:bodyPr/>
          <a:lstStyle/>
          <a:p>
            <a:pPr eaLnBrk="1" hangingPunct="1"/>
            <a:r>
              <a:rPr lang="en-US" altLang="en-US" dirty="0" smtClean="0">
                <a:latin typeface="Arial" panose="020B0604020202020204" pitchFamily="34" charset="0"/>
              </a:rPr>
              <a:t>RNA is a single stranded polynucleotide molecule.</a:t>
            </a:r>
          </a:p>
          <a:p>
            <a:pPr eaLnBrk="1" hangingPunct="1"/>
            <a:r>
              <a:rPr lang="en-US" altLang="en-US" dirty="0" smtClean="0">
                <a:latin typeface="Arial" panose="020B0604020202020204" pitchFamily="34" charset="0"/>
              </a:rPr>
              <a:t>It can take 3 levels of structure;</a:t>
            </a:r>
          </a:p>
          <a:p>
            <a:pPr lvl="1" eaLnBrk="1" hangingPunct="1"/>
            <a:r>
              <a:rPr lang="en-US" altLang="en-US" dirty="0" smtClean="0">
                <a:latin typeface="Arial" panose="020B0604020202020204" pitchFamily="34" charset="0"/>
              </a:rPr>
              <a:t>Primary: sequence of nucleotides</a:t>
            </a:r>
          </a:p>
          <a:p>
            <a:pPr lvl="1" eaLnBrk="1" hangingPunct="1"/>
            <a:r>
              <a:rPr lang="en-US" altLang="en-US" dirty="0" smtClean="0">
                <a:latin typeface="Arial" panose="020B0604020202020204" pitchFamily="34" charset="0"/>
              </a:rPr>
              <a:t>Secondary: hairpin loops (base pairing)</a:t>
            </a:r>
          </a:p>
          <a:p>
            <a:pPr lvl="1" eaLnBrk="1" hangingPunct="1"/>
            <a:r>
              <a:rPr lang="en-US" altLang="en-US" dirty="0" smtClean="0">
                <a:latin typeface="Arial" panose="020B0604020202020204" pitchFamily="34" charset="0"/>
              </a:rPr>
              <a:t>Tertiary: motifs and 3D </a:t>
            </a:r>
            <a:r>
              <a:rPr lang="en-US" altLang="en-US" dirty="0" err="1" smtClean="0">
                <a:latin typeface="Arial" panose="020B0604020202020204" pitchFamily="34" charset="0"/>
              </a:rPr>
              <a:t>foldings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59531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dirty="0" smtClean="0">
                <a:latin typeface="Arial" panose="020B0604020202020204" pitchFamily="34" charset="0"/>
              </a:rPr>
              <a:t>RNA structure</a:t>
            </a:r>
          </a:p>
        </p:txBody>
      </p:sp>
      <p:pic>
        <p:nvPicPr>
          <p:cNvPr id="29699" name="Picture 3" descr="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1" y="1628775"/>
            <a:ext cx="8207375" cy="3932238"/>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0" name="Text Box 4"/>
          <p:cNvSpPr txBox="1">
            <a:spLocks noChangeArrowheads="1"/>
          </p:cNvSpPr>
          <p:nvPr/>
        </p:nvSpPr>
        <p:spPr bwMode="auto">
          <a:xfrm>
            <a:off x="4257675" y="5949951"/>
            <a:ext cx="349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eaLnBrk="1" hangingPunct="1"/>
            <a:r>
              <a:rPr lang="en-US" altLang="en-US" b="1">
                <a:latin typeface="Arial" panose="020B0604020202020204" pitchFamily="34" charset="0"/>
              </a:rPr>
              <a:t>Transfer RNA (tRNA) structure</a:t>
            </a:r>
          </a:p>
        </p:txBody>
      </p:sp>
    </p:spTree>
    <p:extLst>
      <p:ext uri="{BB962C8B-B14F-4D97-AF65-F5344CB8AC3E}">
        <p14:creationId xmlns:p14="http://schemas.microsoft.com/office/powerpoint/2010/main" val="538301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CA" altLang="en-US" smtClean="0"/>
              <a:t>RNA</a:t>
            </a:r>
          </a:p>
        </p:txBody>
      </p:sp>
      <p:sp>
        <p:nvSpPr>
          <p:cNvPr id="65539" name="Rectangle 3"/>
          <p:cNvSpPr>
            <a:spLocks noGrp="1" noChangeArrowheads="1"/>
          </p:cNvSpPr>
          <p:nvPr>
            <p:ph type="body" idx="1"/>
          </p:nvPr>
        </p:nvSpPr>
        <p:spPr/>
        <p:txBody>
          <a:bodyPr/>
          <a:lstStyle/>
          <a:p>
            <a:pPr eaLnBrk="1" hangingPunct="1"/>
            <a:r>
              <a:rPr lang="en-CA" altLang="en-US" dirty="0" smtClean="0"/>
              <a:t>There are three types of RNA:</a:t>
            </a:r>
          </a:p>
          <a:p>
            <a:pPr eaLnBrk="1" hangingPunct="1"/>
            <a:r>
              <a:rPr lang="en-CA" altLang="en-US" dirty="0" smtClean="0"/>
              <a:t>mRNA is the “</a:t>
            </a:r>
            <a:r>
              <a:rPr lang="en-CA" altLang="en-US" dirty="0" smtClean="0">
                <a:solidFill>
                  <a:srgbClr val="FF0066"/>
                </a:solidFill>
              </a:rPr>
              <a:t>blueprint</a:t>
            </a:r>
            <a:r>
              <a:rPr lang="en-CA" altLang="en-US" dirty="0" smtClean="0"/>
              <a:t>” for construction of a protein</a:t>
            </a:r>
          </a:p>
          <a:p>
            <a:pPr eaLnBrk="1" hangingPunct="1"/>
            <a:r>
              <a:rPr lang="en-CA" altLang="en-US" dirty="0" err="1" smtClean="0"/>
              <a:t>rRNA</a:t>
            </a:r>
            <a:r>
              <a:rPr lang="en-CA" altLang="en-US" dirty="0" smtClean="0"/>
              <a:t> is the “</a:t>
            </a:r>
            <a:r>
              <a:rPr lang="en-CA" altLang="en-US" dirty="0" smtClean="0">
                <a:solidFill>
                  <a:srgbClr val="FF0066"/>
                </a:solidFill>
              </a:rPr>
              <a:t>construction site</a:t>
            </a:r>
            <a:r>
              <a:rPr lang="en-CA" altLang="en-US" dirty="0" smtClean="0"/>
              <a:t>” where the proteins are made</a:t>
            </a:r>
          </a:p>
          <a:p>
            <a:pPr eaLnBrk="1" hangingPunct="1"/>
            <a:r>
              <a:rPr lang="en-CA" altLang="en-US" dirty="0" err="1" smtClean="0"/>
              <a:t>tRNA</a:t>
            </a:r>
            <a:r>
              <a:rPr lang="en-CA" altLang="en-US" dirty="0" smtClean="0"/>
              <a:t> is the “</a:t>
            </a:r>
            <a:r>
              <a:rPr lang="en-CA" altLang="en-US" dirty="0" smtClean="0">
                <a:solidFill>
                  <a:srgbClr val="FF0066"/>
                </a:solidFill>
              </a:rPr>
              <a:t>truck</a:t>
            </a:r>
            <a:r>
              <a:rPr lang="en-CA" altLang="en-US" dirty="0" smtClean="0"/>
              <a:t>” delivering the proper aa to the site of protein synthesis</a:t>
            </a:r>
          </a:p>
        </p:txBody>
      </p:sp>
    </p:spTree>
    <p:extLst>
      <p:ext uri="{BB962C8B-B14F-4D97-AF65-F5344CB8AC3E}">
        <p14:creationId xmlns:p14="http://schemas.microsoft.com/office/powerpoint/2010/main" val="2439132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1000"/>
                                        <p:tgtEl>
                                          <p:spTgt spid="65539">
                                            <p:txEl>
                                              <p:pRg st="0" end="0"/>
                                            </p:txEl>
                                          </p:spTgt>
                                        </p:tgtEl>
                                      </p:cBhvr>
                                    </p:animEffect>
                                    <p:anim calcmode="lin" valueType="num">
                                      <p:cBhvr>
                                        <p:cTn id="8" dur="1000" fill="hold"/>
                                        <p:tgtEl>
                                          <p:spTgt spid="65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5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5539">
                                            <p:txEl>
                                              <p:pRg st="1" end="1"/>
                                            </p:txEl>
                                          </p:spTgt>
                                        </p:tgtEl>
                                        <p:attrNameLst>
                                          <p:attrName>style.visibility</p:attrName>
                                        </p:attrNameLst>
                                      </p:cBhvr>
                                      <p:to>
                                        <p:strVal val="visible"/>
                                      </p:to>
                                    </p:set>
                                    <p:animEffect transition="in" filter="fade">
                                      <p:cBhvr>
                                        <p:cTn id="14" dur="1000"/>
                                        <p:tgtEl>
                                          <p:spTgt spid="65539">
                                            <p:txEl>
                                              <p:pRg st="1" end="1"/>
                                            </p:txEl>
                                          </p:spTgt>
                                        </p:tgtEl>
                                      </p:cBhvr>
                                    </p:animEffect>
                                    <p:anim calcmode="lin" valueType="num">
                                      <p:cBhvr>
                                        <p:cTn id="15" dur="1000" fill="hold"/>
                                        <p:tgtEl>
                                          <p:spTgt spid="655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55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5539">
                                            <p:txEl>
                                              <p:pRg st="2" end="2"/>
                                            </p:txEl>
                                          </p:spTgt>
                                        </p:tgtEl>
                                        <p:attrNameLst>
                                          <p:attrName>style.visibility</p:attrName>
                                        </p:attrNameLst>
                                      </p:cBhvr>
                                      <p:to>
                                        <p:strVal val="visible"/>
                                      </p:to>
                                    </p:set>
                                    <p:animEffect transition="in" filter="fade">
                                      <p:cBhvr>
                                        <p:cTn id="21" dur="1000"/>
                                        <p:tgtEl>
                                          <p:spTgt spid="65539">
                                            <p:txEl>
                                              <p:pRg st="2" end="2"/>
                                            </p:txEl>
                                          </p:spTgt>
                                        </p:tgtEl>
                                      </p:cBhvr>
                                    </p:animEffect>
                                    <p:anim calcmode="lin" valueType="num">
                                      <p:cBhvr>
                                        <p:cTn id="22" dur="10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55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5539">
                                            <p:txEl>
                                              <p:pRg st="3" end="3"/>
                                            </p:txEl>
                                          </p:spTgt>
                                        </p:tgtEl>
                                        <p:attrNameLst>
                                          <p:attrName>style.visibility</p:attrName>
                                        </p:attrNameLst>
                                      </p:cBhvr>
                                      <p:to>
                                        <p:strVal val="visible"/>
                                      </p:to>
                                    </p:set>
                                    <p:animEffect transition="in" filter="fade">
                                      <p:cBhvr>
                                        <p:cTn id="28" dur="1000"/>
                                        <p:tgtEl>
                                          <p:spTgt spid="65539">
                                            <p:txEl>
                                              <p:pRg st="3" end="3"/>
                                            </p:txEl>
                                          </p:spTgt>
                                        </p:tgtEl>
                                      </p:cBhvr>
                                    </p:animEffect>
                                    <p:anim calcmode="lin" valueType="num">
                                      <p:cBhvr>
                                        <p:cTn id="29" dur="10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553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CA" altLang="en-US" smtClean="0"/>
              <a:t>Genes and Proteins</a:t>
            </a:r>
          </a:p>
        </p:txBody>
      </p:sp>
      <p:sp>
        <p:nvSpPr>
          <p:cNvPr id="67587" name="Rectangle 3"/>
          <p:cNvSpPr>
            <a:spLocks noGrp="1" noChangeArrowheads="1"/>
          </p:cNvSpPr>
          <p:nvPr>
            <p:ph type="body" idx="1"/>
          </p:nvPr>
        </p:nvSpPr>
        <p:spPr/>
        <p:txBody>
          <a:bodyPr/>
          <a:lstStyle/>
          <a:p>
            <a:pPr eaLnBrk="1" hangingPunct="1"/>
            <a:r>
              <a:rPr lang="en-CA" altLang="en-US" dirty="0" smtClean="0"/>
              <a:t>Genes are a sequence of nucleotides in DNA that code for a particular protein</a:t>
            </a:r>
          </a:p>
          <a:p>
            <a:pPr eaLnBrk="1" hangingPunct="1"/>
            <a:r>
              <a:rPr lang="en-CA" altLang="en-US" dirty="0" smtClean="0"/>
              <a:t>Proteins drive cellular processes, determine physical characteristics, and manifest genetic disorders by their absence or presence</a:t>
            </a:r>
          </a:p>
        </p:txBody>
      </p:sp>
    </p:spTree>
    <p:extLst>
      <p:ext uri="{BB962C8B-B14F-4D97-AF65-F5344CB8AC3E}">
        <p14:creationId xmlns:p14="http://schemas.microsoft.com/office/powerpoint/2010/main" val="3385008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fade">
                                      <p:cBhvr>
                                        <p:cTn id="7" dur="1000"/>
                                        <p:tgtEl>
                                          <p:spTgt spid="67587">
                                            <p:txEl>
                                              <p:pRg st="0" end="0"/>
                                            </p:txEl>
                                          </p:spTgt>
                                        </p:tgtEl>
                                      </p:cBhvr>
                                    </p:animEffect>
                                    <p:anim calcmode="lin" valueType="num">
                                      <p:cBhvr>
                                        <p:cTn id="8" dur="1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75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7587">
                                            <p:txEl>
                                              <p:pRg st="1" end="1"/>
                                            </p:txEl>
                                          </p:spTgt>
                                        </p:tgtEl>
                                        <p:attrNameLst>
                                          <p:attrName>style.visibility</p:attrName>
                                        </p:attrNameLst>
                                      </p:cBhvr>
                                      <p:to>
                                        <p:strVal val="visible"/>
                                      </p:to>
                                    </p:set>
                                    <p:animEffect transition="in" filter="fade">
                                      <p:cBhvr>
                                        <p:cTn id="14" dur="1000"/>
                                        <p:tgtEl>
                                          <p:spTgt spid="67587">
                                            <p:txEl>
                                              <p:pRg st="1" end="1"/>
                                            </p:txEl>
                                          </p:spTgt>
                                        </p:tgtEl>
                                      </p:cBhvr>
                                    </p:animEffect>
                                    <p:anim calcmode="lin" valueType="num">
                                      <p:cBhvr>
                                        <p:cTn id="15" dur="1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758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Code</a:t>
            </a:r>
          </a:p>
        </p:txBody>
      </p:sp>
      <p:sp>
        <p:nvSpPr>
          <p:cNvPr id="3" name="Content Placeholder 2"/>
          <p:cNvSpPr>
            <a:spLocks noGrp="1"/>
          </p:cNvSpPr>
          <p:nvPr>
            <p:ph idx="1"/>
          </p:nvPr>
        </p:nvSpPr>
        <p:spPr/>
        <p:txBody>
          <a:bodyPr>
            <a:normAutofit fontScale="92500"/>
          </a:bodyPr>
          <a:lstStyle/>
          <a:p>
            <a:r>
              <a:rPr lang="en-US" dirty="0"/>
              <a:t>Molecules of DNA contain information, coded in </a:t>
            </a:r>
            <a:r>
              <a:rPr lang="en-US" dirty="0" smtClean="0"/>
              <a:t>the sequence </a:t>
            </a:r>
            <a:r>
              <a:rPr lang="en-US" dirty="0"/>
              <a:t>of nucleotides, for the synthesis of proteins.</a:t>
            </a:r>
          </a:p>
          <a:p>
            <a:r>
              <a:rPr lang="en-US" dirty="0"/>
              <a:t>A sequence of DNA nucleotides containing the </a:t>
            </a:r>
            <a:r>
              <a:rPr lang="en-US" dirty="0" smtClean="0"/>
              <a:t>information </a:t>
            </a:r>
            <a:r>
              <a:rPr lang="en-US" dirty="0"/>
              <a:t>that specifies the amino acid sequence of a </a:t>
            </a:r>
            <a:r>
              <a:rPr lang="en-US" dirty="0" smtClean="0"/>
              <a:t>single </a:t>
            </a:r>
            <a:r>
              <a:rPr lang="en-US" dirty="0"/>
              <a:t>polypeptide chain is known as a gene. </a:t>
            </a:r>
            <a:endParaRPr lang="en-US" dirty="0" smtClean="0"/>
          </a:p>
          <a:p>
            <a:r>
              <a:rPr lang="en-US" dirty="0" smtClean="0"/>
              <a:t>A </a:t>
            </a:r>
            <a:r>
              <a:rPr lang="en-US" dirty="0"/>
              <a:t>gene </a:t>
            </a:r>
            <a:r>
              <a:rPr lang="en-US" dirty="0" smtClean="0"/>
              <a:t>is thus </a:t>
            </a:r>
            <a:r>
              <a:rPr lang="en-US" dirty="0"/>
              <a:t>a unit of hereditary information. </a:t>
            </a:r>
            <a:endParaRPr lang="en-US" dirty="0" smtClean="0"/>
          </a:p>
          <a:p>
            <a:r>
              <a:rPr lang="en-US" dirty="0" smtClean="0"/>
              <a:t>A </a:t>
            </a:r>
            <a:r>
              <a:rPr lang="en-US" dirty="0"/>
              <a:t>single </a:t>
            </a:r>
            <a:r>
              <a:rPr lang="en-US" dirty="0" smtClean="0"/>
              <a:t>molecule </a:t>
            </a:r>
            <a:r>
              <a:rPr lang="en-US" dirty="0"/>
              <a:t>of DNA contains many </a:t>
            </a:r>
            <a:r>
              <a:rPr lang="en-US" dirty="0" smtClean="0"/>
              <a:t>genes</a:t>
            </a:r>
          </a:p>
          <a:p>
            <a:r>
              <a:rPr lang="en-US" dirty="0"/>
              <a:t>The total genetic information coded in the DNA </a:t>
            </a:r>
            <a:r>
              <a:rPr lang="en-US" dirty="0" smtClean="0"/>
              <a:t>of a </a:t>
            </a:r>
            <a:r>
              <a:rPr lang="en-US" dirty="0"/>
              <a:t>typical cell in an organism is known as its genome.</a:t>
            </a:r>
          </a:p>
          <a:p>
            <a:r>
              <a:rPr lang="en-US" dirty="0"/>
              <a:t>The human genome contains between 50,000 </a:t>
            </a:r>
            <a:r>
              <a:rPr lang="en-US" dirty="0" smtClean="0"/>
              <a:t>and 100,000 </a:t>
            </a:r>
            <a:r>
              <a:rPr lang="en-US" dirty="0"/>
              <a:t>genes, the information required for </a:t>
            </a:r>
            <a:r>
              <a:rPr lang="en-US" dirty="0" smtClean="0"/>
              <a:t>producing 50,000 </a:t>
            </a:r>
            <a:r>
              <a:rPr lang="en-US" dirty="0"/>
              <a:t>to 100,000 different proteins</a:t>
            </a:r>
          </a:p>
        </p:txBody>
      </p:sp>
    </p:spTree>
    <p:extLst>
      <p:ext uri="{BB962C8B-B14F-4D97-AF65-F5344CB8AC3E}">
        <p14:creationId xmlns:p14="http://schemas.microsoft.com/office/powerpoint/2010/main" val="1480950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274639"/>
            <a:ext cx="8229600" cy="655637"/>
          </a:xfrm>
        </p:spPr>
        <p:txBody>
          <a:bodyPr>
            <a:normAutofit fontScale="90000"/>
          </a:bodyPr>
          <a:lstStyle/>
          <a:p>
            <a:pPr eaLnBrk="1" hangingPunct="1"/>
            <a:r>
              <a:rPr lang="en-CA" altLang="en-US" smtClean="0">
                <a:solidFill>
                  <a:srgbClr val="FF0000"/>
                </a:solidFill>
              </a:rPr>
              <a:t>Genetic Code </a:t>
            </a:r>
          </a:p>
        </p:txBody>
      </p:sp>
      <p:sp>
        <p:nvSpPr>
          <p:cNvPr id="30723" name="Rectangle 3"/>
          <p:cNvSpPr>
            <a:spLocks noGrp="1" noChangeArrowheads="1"/>
          </p:cNvSpPr>
          <p:nvPr>
            <p:ph type="body" idx="1"/>
          </p:nvPr>
        </p:nvSpPr>
        <p:spPr>
          <a:xfrm>
            <a:off x="1171575" y="1485901"/>
            <a:ext cx="9307513" cy="4986338"/>
          </a:xfrm>
        </p:spPr>
        <p:txBody>
          <a:bodyPr/>
          <a:lstStyle/>
          <a:p>
            <a:pPr eaLnBrk="1" hangingPunct="1">
              <a:lnSpc>
                <a:spcPct val="80000"/>
              </a:lnSpc>
            </a:pPr>
            <a:r>
              <a:rPr lang="en-CA" altLang="en-US" dirty="0"/>
              <a:t>Proteins are composed of </a:t>
            </a:r>
            <a:r>
              <a:rPr lang="en-CA" altLang="en-US" b="1" dirty="0"/>
              <a:t>20</a:t>
            </a:r>
            <a:r>
              <a:rPr lang="en-CA" altLang="en-US" dirty="0"/>
              <a:t> different amino acids</a:t>
            </a:r>
          </a:p>
          <a:p>
            <a:pPr eaLnBrk="1" hangingPunct="1">
              <a:lnSpc>
                <a:spcPct val="80000"/>
              </a:lnSpc>
            </a:pPr>
            <a:r>
              <a:rPr lang="en-CA" altLang="en-US" dirty="0"/>
              <a:t>A sequence of 3 nucleotides is used to code each amino acid  </a:t>
            </a:r>
          </a:p>
          <a:p>
            <a:pPr eaLnBrk="1" hangingPunct="1">
              <a:lnSpc>
                <a:spcPct val="80000"/>
              </a:lnSpc>
            </a:pPr>
            <a:r>
              <a:rPr lang="en-CA" altLang="en-US" dirty="0"/>
              <a:t>Each triplet of nucleotides is called a </a:t>
            </a:r>
            <a:r>
              <a:rPr lang="en-CA" altLang="en-US" b="1" dirty="0"/>
              <a:t>codon</a:t>
            </a:r>
            <a:endParaRPr lang="en-CA" altLang="en-US" dirty="0"/>
          </a:p>
          <a:p>
            <a:pPr eaLnBrk="1" hangingPunct="1">
              <a:lnSpc>
                <a:spcPct val="80000"/>
              </a:lnSpc>
            </a:pPr>
            <a:r>
              <a:rPr lang="en-CA" altLang="en-US" dirty="0"/>
              <a:t>Start codon AUG codes for amino acid methionine </a:t>
            </a:r>
          </a:p>
          <a:p>
            <a:pPr eaLnBrk="1" hangingPunct="1">
              <a:lnSpc>
                <a:spcPct val="80000"/>
              </a:lnSpc>
            </a:pPr>
            <a:r>
              <a:rPr lang="en-CA" altLang="en-US" dirty="0"/>
              <a:t>3 stop codons</a:t>
            </a:r>
          </a:p>
          <a:p>
            <a:pPr eaLnBrk="1" hangingPunct="1">
              <a:lnSpc>
                <a:spcPct val="80000"/>
              </a:lnSpc>
            </a:pPr>
            <a:r>
              <a:rPr lang="en-CA" altLang="en-US" dirty="0"/>
              <a:t>There are </a:t>
            </a:r>
            <a:r>
              <a:rPr lang="en-CA" altLang="en-US" b="1" dirty="0"/>
              <a:t>64</a:t>
            </a:r>
            <a:r>
              <a:rPr lang="en-CA" altLang="en-US" dirty="0"/>
              <a:t> codons in the genetic code  4</a:t>
            </a:r>
            <a:r>
              <a:rPr lang="en-CA" altLang="en-US" baseline="30000" dirty="0"/>
              <a:t>3</a:t>
            </a:r>
            <a:r>
              <a:rPr lang="en-CA" altLang="en-US" dirty="0"/>
              <a:t>=64</a:t>
            </a:r>
          </a:p>
          <a:p>
            <a:pPr eaLnBrk="1" hangingPunct="1">
              <a:lnSpc>
                <a:spcPct val="80000"/>
              </a:lnSpc>
            </a:pPr>
            <a:r>
              <a:rPr lang="en-CA" altLang="en-US" dirty="0"/>
              <a:t>Several different codons can code for the same </a:t>
            </a:r>
            <a:r>
              <a:rPr lang="en-CA" altLang="en-US" dirty="0" smtClean="0"/>
              <a:t>AA, </a:t>
            </a:r>
            <a:r>
              <a:rPr lang="en-CA" altLang="en-US" dirty="0"/>
              <a:t>but no codon ever has more than one amino acid counterpart.</a:t>
            </a:r>
          </a:p>
          <a:p>
            <a:pPr eaLnBrk="1" hangingPunct="1">
              <a:lnSpc>
                <a:spcPct val="80000"/>
              </a:lnSpc>
            </a:pPr>
            <a:r>
              <a:rPr lang="en-CA" altLang="en-US" dirty="0"/>
              <a:t>Codons are always written in the form of the RNA transcript from the original DNA molecule.</a:t>
            </a:r>
          </a:p>
          <a:p>
            <a:pPr eaLnBrk="1" hangingPunct="1">
              <a:lnSpc>
                <a:spcPct val="80000"/>
              </a:lnSpc>
            </a:pPr>
            <a:endParaRPr lang="en-CA" altLang="en-US" dirty="0"/>
          </a:p>
        </p:txBody>
      </p:sp>
    </p:spTree>
    <p:extLst>
      <p:ext uri="{BB962C8B-B14F-4D97-AF65-F5344CB8AC3E}">
        <p14:creationId xmlns:p14="http://schemas.microsoft.com/office/powerpoint/2010/main" val="18661205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fade">
                                      <p:cBhvr>
                                        <p:cTn id="7" dur="1000"/>
                                        <p:tgtEl>
                                          <p:spTgt spid="30723">
                                            <p:txEl>
                                              <p:pRg st="0" end="0"/>
                                            </p:txEl>
                                          </p:spTgt>
                                        </p:tgtEl>
                                      </p:cBhvr>
                                    </p:animEffect>
                                    <p:anim calcmode="lin" valueType="num">
                                      <p:cBhvr>
                                        <p:cTn id="8" dur="10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7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723">
                                            <p:txEl>
                                              <p:pRg st="1" end="1"/>
                                            </p:txEl>
                                          </p:spTgt>
                                        </p:tgtEl>
                                        <p:attrNameLst>
                                          <p:attrName>style.visibility</p:attrName>
                                        </p:attrNameLst>
                                      </p:cBhvr>
                                      <p:to>
                                        <p:strVal val="visible"/>
                                      </p:to>
                                    </p:set>
                                    <p:animEffect transition="in" filter="fade">
                                      <p:cBhvr>
                                        <p:cTn id="14" dur="1000"/>
                                        <p:tgtEl>
                                          <p:spTgt spid="30723">
                                            <p:txEl>
                                              <p:pRg st="1" end="1"/>
                                            </p:txEl>
                                          </p:spTgt>
                                        </p:tgtEl>
                                      </p:cBhvr>
                                    </p:animEffect>
                                    <p:anim calcmode="lin" valueType="num">
                                      <p:cBhvr>
                                        <p:cTn id="15" dur="10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7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723">
                                            <p:txEl>
                                              <p:pRg st="2" end="2"/>
                                            </p:txEl>
                                          </p:spTgt>
                                        </p:tgtEl>
                                        <p:attrNameLst>
                                          <p:attrName>style.visibility</p:attrName>
                                        </p:attrNameLst>
                                      </p:cBhvr>
                                      <p:to>
                                        <p:strVal val="visible"/>
                                      </p:to>
                                    </p:set>
                                    <p:animEffect transition="in" filter="fade">
                                      <p:cBhvr>
                                        <p:cTn id="21" dur="1000"/>
                                        <p:tgtEl>
                                          <p:spTgt spid="30723">
                                            <p:txEl>
                                              <p:pRg st="2" end="2"/>
                                            </p:txEl>
                                          </p:spTgt>
                                        </p:tgtEl>
                                      </p:cBhvr>
                                    </p:animEffect>
                                    <p:anim calcmode="lin" valueType="num">
                                      <p:cBhvr>
                                        <p:cTn id="22" dur="10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7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723">
                                            <p:txEl>
                                              <p:pRg st="3" end="3"/>
                                            </p:txEl>
                                          </p:spTgt>
                                        </p:tgtEl>
                                        <p:attrNameLst>
                                          <p:attrName>style.visibility</p:attrName>
                                        </p:attrNameLst>
                                      </p:cBhvr>
                                      <p:to>
                                        <p:strVal val="visible"/>
                                      </p:to>
                                    </p:set>
                                    <p:animEffect transition="in" filter="fade">
                                      <p:cBhvr>
                                        <p:cTn id="28" dur="1000"/>
                                        <p:tgtEl>
                                          <p:spTgt spid="30723">
                                            <p:txEl>
                                              <p:pRg st="3" end="3"/>
                                            </p:txEl>
                                          </p:spTgt>
                                        </p:tgtEl>
                                      </p:cBhvr>
                                    </p:animEffect>
                                    <p:anim calcmode="lin" valueType="num">
                                      <p:cBhvr>
                                        <p:cTn id="29" dur="10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7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723">
                                            <p:txEl>
                                              <p:pRg st="4" end="4"/>
                                            </p:txEl>
                                          </p:spTgt>
                                        </p:tgtEl>
                                        <p:attrNameLst>
                                          <p:attrName>style.visibility</p:attrName>
                                        </p:attrNameLst>
                                      </p:cBhvr>
                                      <p:to>
                                        <p:strVal val="visible"/>
                                      </p:to>
                                    </p:set>
                                    <p:animEffect transition="in" filter="fade">
                                      <p:cBhvr>
                                        <p:cTn id="35" dur="1000"/>
                                        <p:tgtEl>
                                          <p:spTgt spid="30723">
                                            <p:txEl>
                                              <p:pRg st="4" end="4"/>
                                            </p:txEl>
                                          </p:spTgt>
                                        </p:tgtEl>
                                      </p:cBhvr>
                                    </p:animEffect>
                                    <p:anim calcmode="lin" valueType="num">
                                      <p:cBhvr>
                                        <p:cTn id="36" dur="10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72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723">
                                            <p:txEl>
                                              <p:pRg st="5" end="5"/>
                                            </p:txEl>
                                          </p:spTgt>
                                        </p:tgtEl>
                                        <p:attrNameLst>
                                          <p:attrName>style.visibility</p:attrName>
                                        </p:attrNameLst>
                                      </p:cBhvr>
                                      <p:to>
                                        <p:strVal val="visible"/>
                                      </p:to>
                                    </p:set>
                                    <p:animEffect transition="in" filter="fade">
                                      <p:cBhvr>
                                        <p:cTn id="42" dur="1000"/>
                                        <p:tgtEl>
                                          <p:spTgt spid="30723">
                                            <p:txEl>
                                              <p:pRg st="5" end="5"/>
                                            </p:txEl>
                                          </p:spTgt>
                                        </p:tgtEl>
                                      </p:cBhvr>
                                    </p:animEffect>
                                    <p:anim calcmode="lin" valueType="num">
                                      <p:cBhvr>
                                        <p:cTn id="43" dur="10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072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0723">
                                            <p:txEl>
                                              <p:pRg st="6" end="6"/>
                                            </p:txEl>
                                          </p:spTgt>
                                        </p:tgtEl>
                                        <p:attrNameLst>
                                          <p:attrName>style.visibility</p:attrName>
                                        </p:attrNameLst>
                                      </p:cBhvr>
                                      <p:to>
                                        <p:strVal val="visible"/>
                                      </p:to>
                                    </p:set>
                                    <p:animEffect transition="in" filter="fade">
                                      <p:cBhvr>
                                        <p:cTn id="49" dur="1000"/>
                                        <p:tgtEl>
                                          <p:spTgt spid="30723">
                                            <p:txEl>
                                              <p:pRg st="6" end="6"/>
                                            </p:txEl>
                                          </p:spTgt>
                                        </p:tgtEl>
                                      </p:cBhvr>
                                    </p:animEffect>
                                    <p:anim calcmode="lin" valueType="num">
                                      <p:cBhvr>
                                        <p:cTn id="50" dur="1000" fill="hold"/>
                                        <p:tgtEl>
                                          <p:spTgt spid="3072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072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0723">
                                            <p:txEl>
                                              <p:pRg st="7" end="7"/>
                                            </p:txEl>
                                          </p:spTgt>
                                        </p:tgtEl>
                                        <p:attrNameLst>
                                          <p:attrName>style.visibility</p:attrName>
                                        </p:attrNameLst>
                                      </p:cBhvr>
                                      <p:to>
                                        <p:strVal val="visible"/>
                                      </p:to>
                                    </p:set>
                                    <p:animEffect transition="in" filter="fade">
                                      <p:cBhvr>
                                        <p:cTn id="56" dur="1000"/>
                                        <p:tgtEl>
                                          <p:spTgt spid="30723">
                                            <p:txEl>
                                              <p:pRg st="7" end="7"/>
                                            </p:txEl>
                                          </p:spTgt>
                                        </p:tgtEl>
                                      </p:cBhvr>
                                    </p:animEffect>
                                    <p:anim calcmode="lin" valueType="num">
                                      <p:cBhvr>
                                        <p:cTn id="57" dur="1000" fill="hold"/>
                                        <p:tgtEl>
                                          <p:spTgt spid="3072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072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The genetic language is similar in principle to </a:t>
            </a:r>
            <a:r>
              <a:rPr lang="en-US" dirty="0" smtClean="0"/>
              <a:t>a written </a:t>
            </a:r>
            <a:r>
              <a:rPr lang="en-US" dirty="0"/>
              <a:t>language, which consists of a set of symbols</a:t>
            </a:r>
            <a:r>
              <a:rPr lang="en-US" dirty="0" smtClean="0"/>
              <a:t>, such </a:t>
            </a:r>
            <a:r>
              <a:rPr lang="en-US" dirty="0"/>
              <a:t>as A, B, C, D, that form an alphabet. </a:t>
            </a:r>
            <a:endParaRPr lang="en-US" dirty="0" smtClean="0"/>
          </a:p>
          <a:p>
            <a:r>
              <a:rPr lang="en-US" dirty="0" smtClean="0"/>
              <a:t>The letters are </a:t>
            </a:r>
            <a:r>
              <a:rPr lang="en-US" dirty="0"/>
              <a:t>arranged in specific sequences to form words, </a:t>
            </a:r>
            <a:r>
              <a:rPr lang="en-US" dirty="0" smtClean="0"/>
              <a:t>and the </a:t>
            </a:r>
            <a:r>
              <a:rPr lang="en-US" dirty="0"/>
              <a:t>words are arranged in linear sequences to form </a:t>
            </a:r>
            <a:r>
              <a:rPr lang="en-US" dirty="0" smtClean="0"/>
              <a:t>sentences</a:t>
            </a:r>
            <a:r>
              <a:rPr lang="en-US" dirty="0"/>
              <a:t>. </a:t>
            </a:r>
            <a:endParaRPr lang="en-US" dirty="0" smtClean="0"/>
          </a:p>
          <a:p>
            <a:r>
              <a:rPr lang="en-US" dirty="0" smtClean="0"/>
              <a:t>The </a:t>
            </a:r>
            <a:r>
              <a:rPr lang="en-US" dirty="0"/>
              <a:t>genetic language contains only four </a:t>
            </a:r>
            <a:r>
              <a:rPr lang="en-US" dirty="0" smtClean="0"/>
              <a:t>letters corresponding </a:t>
            </a:r>
            <a:r>
              <a:rPr lang="en-US" dirty="0"/>
              <a:t>to the bases A, G, C, and T. </a:t>
            </a:r>
            <a:endParaRPr lang="en-US" dirty="0" smtClean="0"/>
          </a:p>
          <a:p>
            <a:r>
              <a:rPr lang="en-US" dirty="0" smtClean="0"/>
              <a:t>The genetic words </a:t>
            </a:r>
            <a:r>
              <a:rPr lang="en-US" dirty="0"/>
              <a:t>are three-base sequences that specify </a:t>
            </a:r>
            <a:r>
              <a:rPr lang="en-US" dirty="0" smtClean="0"/>
              <a:t>particular amino </a:t>
            </a:r>
            <a:r>
              <a:rPr lang="en-US" dirty="0"/>
              <a:t>acids—that is, each word in the genetic </a:t>
            </a:r>
            <a:r>
              <a:rPr lang="en-US" dirty="0" smtClean="0"/>
              <a:t>language </a:t>
            </a:r>
            <a:r>
              <a:rPr lang="en-US" dirty="0"/>
              <a:t>is only three letters long. </a:t>
            </a:r>
            <a:endParaRPr lang="en-US" dirty="0" smtClean="0"/>
          </a:p>
          <a:p>
            <a:r>
              <a:rPr lang="en-US" dirty="0" smtClean="0"/>
              <a:t>This </a:t>
            </a:r>
            <a:r>
              <a:rPr lang="en-US" dirty="0"/>
              <a:t>is termed a </a:t>
            </a:r>
            <a:r>
              <a:rPr lang="en-US" dirty="0" smtClean="0"/>
              <a:t>triplet code</a:t>
            </a:r>
            <a:r>
              <a:rPr lang="en-US" dirty="0"/>
              <a:t>. </a:t>
            </a:r>
            <a:endParaRPr lang="en-US" dirty="0" smtClean="0"/>
          </a:p>
          <a:p>
            <a:r>
              <a:rPr lang="en-US" dirty="0" smtClean="0"/>
              <a:t>The </a:t>
            </a:r>
            <a:r>
              <a:rPr lang="en-US" dirty="0"/>
              <a:t>sequence of three-letter code words (triplets</a:t>
            </a:r>
            <a:r>
              <a:rPr lang="en-US" dirty="0" smtClean="0"/>
              <a:t>) along </a:t>
            </a:r>
            <a:r>
              <a:rPr lang="en-US" dirty="0"/>
              <a:t>a gene in a single strand of DNA specifies </a:t>
            </a:r>
            <a:r>
              <a:rPr lang="en-US" dirty="0" smtClean="0"/>
              <a:t>the sequence </a:t>
            </a:r>
            <a:r>
              <a:rPr lang="en-US" dirty="0"/>
              <a:t>of amino acids in a polypeptide chain</a:t>
            </a:r>
          </a:p>
        </p:txBody>
      </p:sp>
    </p:spTree>
    <p:extLst>
      <p:ext uri="{BB962C8B-B14F-4D97-AF65-F5344CB8AC3E}">
        <p14:creationId xmlns:p14="http://schemas.microsoft.com/office/powerpoint/2010/main" val="1274154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794" name="Picture 8" descr="08-09_geneticc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68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799124"/>
      </p:ext>
    </p:extLst>
  </p:cSld>
  <p:clrMapOvr>
    <a:masterClrMapping/>
  </p:clrMapOvr>
  <p:transition>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The genetic code is a universal language used </a:t>
            </a:r>
            <a:r>
              <a:rPr lang="en-US" dirty="0" smtClean="0"/>
              <a:t>by all </a:t>
            </a:r>
            <a:r>
              <a:rPr lang="en-US" dirty="0"/>
              <a:t>living cells. </a:t>
            </a:r>
            <a:endParaRPr lang="en-US" dirty="0" smtClean="0"/>
          </a:p>
          <a:p>
            <a:r>
              <a:rPr lang="en-US" dirty="0" err="1" smtClean="0"/>
              <a:t>Eg</a:t>
            </a:r>
            <a:r>
              <a:rPr lang="en-US" dirty="0" smtClean="0"/>
              <a:t>: the </a:t>
            </a:r>
            <a:r>
              <a:rPr lang="en-US" dirty="0"/>
              <a:t>code words for </a:t>
            </a:r>
            <a:r>
              <a:rPr lang="en-US" dirty="0" smtClean="0"/>
              <a:t>the amino </a:t>
            </a:r>
            <a:r>
              <a:rPr lang="en-US" dirty="0"/>
              <a:t>acid tryptophan are the same in the DNA of </a:t>
            </a:r>
            <a:r>
              <a:rPr lang="en-US" dirty="0" smtClean="0"/>
              <a:t>a bacterium</a:t>
            </a:r>
            <a:r>
              <a:rPr lang="en-US" dirty="0"/>
              <a:t>, an amoeba, a plant, and a human being. </a:t>
            </a:r>
            <a:endParaRPr lang="en-US" dirty="0" smtClean="0"/>
          </a:p>
          <a:p>
            <a:r>
              <a:rPr lang="en-US" dirty="0" smtClean="0"/>
              <a:t>Although </a:t>
            </a:r>
            <a:r>
              <a:rPr lang="en-US" dirty="0"/>
              <a:t>the same code words are used by all </a:t>
            </a:r>
            <a:r>
              <a:rPr lang="en-US" dirty="0" smtClean="0"/>
              <a:t>living cells</a:t>
            </a:r>
            <a:r>
              <a:rPr lang="en-US" dirty="0"/>
              <a:t>, the messages they spell out—the sequences </a:t>
            </a:r>
            <a:r>
              <a:rPr lang="en-US" dirty="0" smtClean="0"/>
              <a:t>of code </a:t>
            </a:r>
            <a:r>
              <a:rPr lang="en-US" dirty="0"/>
              <a:t>words that code for a specific protein—vary </a:t>
            </a:r>
            <a:r>
              <a:rPr lang="en-US" dirty="0" smtClean="0"/>
              <a:t>from gene </a:t>
            </a:r>
            <a:r>
              <a:rPr lang="en-US" dirty="0"/>
              <a:t>to gene in each organism. </a:t>
            </a:r>
            <a:endParaRPr lang="en-US" dirty="0" smtClean="0"/>
          </a:p>
          <a:p>
            <a:r>
              <a:rPr lang="en-US" dirty="0" smtClean="0"/>
              <a:t>The </a:t>
            </a:r>
            <a:r>
              <a:rPr lang="en-US" dirty="0"/>
              <a:t>universal </a:t>
            </a:r>
            <a:r>
              <a:rPr lang="en-US" dirty="0" smtClean="0"/>
              <a:t>nature of </a:t>
            </a:r>
            <a:r>
              <a:rPr lang="en-US" dirty="0"/>
              <a:t>the genetic code supports the concept that all </a:t>
            </a:r>
            <a:r>
              <a:rPr lang="en-US" dirty="0" smtClean="0"/>
              <a:t>forms of </a:t>
            </a:r>
            <a:r>
              <a:rPr lang="en-US" dirty="0"/>
              <a:t>life on earth evolved from a common ancestor.</a:t>
            </a:r>
          </a:p>
        </p:txBody>
      </p:sp>
    </p:spTree>
    <p:extLst>
      <p:ext uri="{BB962C8B-B14F-4D97-AF65-F5344CB8AC3E}">
        <p14:creationId xmlns:p14="http://schemas.microsoft.com/office/powerpoint/2010/main" val="571442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Characteristics of the Code</a:t>
            </a:r>
          </a:p>
        </p:txBody>
      </p:sp>
      <p:sp>
        <p:nvSpPr>
          <p:cNvPr id="35843" name="Rectangle 3"/>
          <p:cNvSpPr>
            <a:spLocks noGrp="1" noChangeArrowheads="1"/>
          </p:cNvSpPr>
          <p:nvPr>
            <p:ph type="body" idx="1"/>
          </p:nvPr>
        </p:nvSpPr>
        <p:spPr/>
        <p:txBody>
          <a:bodyPr/>
          <a:lstStyle/>
          <a:p>
            <a:pPr eaLnBrk="1" hangingPunct="1"/>
            <a:r>
              <a:rPr lang="en-US" altLang="en-US">
                <a:solidFill>
                  <a:srgbClr val="FF0066"/>
                </a:solidFill>
              </a:rPr>
              <a:t>Continuity </a:t>
            </a:r>
            <a:r>
              <a:rPr lang="en-US" altLang="en-US"/>
              <a:t>The genetic code reads as a long series of three-letter codons that have no spaces or punctuation and never overlap.</a:t>
            </a:r>
          </a:p>
          <a:p>
            <a:pPr eaLnBrk="1" hangingPunct="1"/>
            <a:r>
              <a:rPr lang="en-US" altLang="en-US">
                <a:solidFill>
                  <a:srgbClr val="FF0066"/>
                </a:solidFill>
              </a:rPr>
              <a:t>Redundancy</a:t>
            </a:r>
            <a:r>
              <a:rPr lang="en-US" altLang="en-US"/>
              <a:t> – Several different codons can code for the same amino acid, but no codon ever has more than one amino acid counterpart.</a:t>
            </a:r>
          </a:p>
          <a:p>
            <a:pPr eaLnBrk="1" hangingPunct="1"/>
            <a:r>
              <a:rPr lang="en-US" altLang="en-US">
                <a:solidFill>
                  <a:srgbClr val="FF0066"/>
                </a:solidFill>
              </a:rPr>
              <a:t>Universality</a:t>
            </a:r>
            <a:r>
              <a:rPr lang="en-US" altLang="en-US"/>
              <a:t> – the genetic code is the same in almost all living organisms, from bacteria to mammals</a:t>
            </a:r>
          </a:p>
        </p:txBody>
      </p:sp>
    </p:spTree>
    <p:extLst>
      <p:ext uri="{BB962C8B-B14F-4D97-AF65-F5344CB8AC3E}">
        <p14:creationId xmlns:p14="http://schemas.microsoft.com/office/powerpoint/2010/main" val="9912300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synthesis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2 chains </a:t>
            </a:r>
            <a:r>
              <a:rPr lang="en-US" dirty="0"/>
              <a:t>in </a:t>
            </a:r>
            <a:r>
              <a:rPr lang="en-US" dirty="0" smtClean="0"/>
              <a:t>DNA helix are </a:t>
            </a:r>
            <a:r>
              <a:rPr lang="en-US" dirty="0"/>
              <a:t>linked together by </a:t>
            </a:r>
            <a:r>
              <a:rPr lang="en-US" dirty="0" smtClean="0"/>
              <a:t>H-bonds </a:t>
            </a:r>
            <a:r>
              <a:rPr lang="en-US" dirty="0"/>
              <a:t>between specific pairs of bases—A–T </a:t>
            </a:r>
            <a:r>
              <a:rPr lang="en-US" dirty="0" smtClean="0"/>
              <a:t>and C–G</a:t>
            </a:r>
            <a:r>
              <a:rPr lang="en-US" dirty="0"/>
              <a:t>. </a:t>
            </a:r>
            <a:endParaRPr lang="en-US" dirty="0" smtClean="0"/>
          </a:p>
          <a:p>
            <a:r>
              <a:rPr lang="en-US" dirty="0" smtClean="0"/>
              <a:t>To </a:t>
            </a:r>
            <a:r>
              <a:rPr lang="en-US" dirty="0"/>
              <a:t>initiate RNA synthesis, the two strands </a:t>
            </a:r>
            <a:r>
              <a:rPr lang="en-US" dirty="0" smtClean="0"/>
              <a:t>of the double helix must </a:t>
            </a:r>
            <a:r>
              <a:rPr lang="en-US" dirty="0"/>
              <a:t>separate so that the bases </a:t>
            </a:r>
            <a:r>
              <a:rPr lang="en-US" dirty="0" smtClean="0"/>
              <a:t>in the </a:t>
            </a:r>
            <a:r>
              <a:rPr lang="en-US" dirty="0"/>
              <a:t>exposed DNA can pair with the bases in free </a:t>
            </a:r>
            <a:r>
              <a:rPr lang="en-US" dirty="0" smtClean="0"/>
              <a:t>ribonucleotide triphosphates</a:t>
            </a:r>
          </a:p>
          <a:p>
            <a:r>
              <a:rPr lang="en-US" dirty="0"/>
              <a:t>The </a:t>
            </a:r>
            <a:r>
              <a:rPr lang="en-US" dirty="0" smtClean="0"/>
              <a:t>pool of </a:t>
            </a:r>
            <a:r>
              <a:rPr lang="en-US" dirty="0"/>
              <a:t>subunits used to synthesize mRNA are free (</a:t>
            </a:r>
            <a:r>
              <a:rPr lang="en-US" dirty="0" smtClean="0"/>
              <a:t>uncombined</a:t>
            </a:r>
            <a:r>
              <a:rPr lang="en-US" dirty="0"/>
              <a:t>) ribonucleotide triphosphates: ATP, GTP</a:t>
            </a:r>
            <a:r>
              <a:rPr lang="en-US" dirty="0" smtClean="0"/>
              <a:t>, CTP</a:t>
            </a:r>
            <a:r>
              <a:rPr lang="en-US" dirty="0"/>
              <a:t>, and UTP</a:t>
            </a:r>
          </a:p>
          <a:p>
            <a:r>
              <a:rPr lang="en-US" dirty="0" smtClean="0"/>
              <a:t>Free ribonucleotides </a:t>
            </a:r>
            <a:r>
              <a:rPr lang="en-US" dirty="0"/>
              <a:t>containing U bases pair with the exposed </a:t>
            </a:r>
            <a:r>
              <a:rPr lang="en-US" dirty="0" smtClean="0"/>
              <a:t>A bases </a:t>
            </a:r>
            <a:r>
              <a:rPr lang="en-US" dirty="0"/>
              <a:t>in </a:t>
            </a:r>
            <a:r>
              <a:rPr lang="en-US" dirty="0" smtClean="0"/>
              <a:t>DNA while free </a:t>
            </a:r>
            <a:r>
              <a:rPr lang="en-US" dirty="0"/>
              <a:t>ribonucleotides </a:t>
            </a:r>
            <a:r>
              <a:rPr lang="en-US" dirty="0" smtClean="0"/>
              <a:t>containing </a:t>
            </a:r>
            <a:r>
              <a:rPr lang="en-US" dirty="0"/>
              <a:t>G, C, or A pair with the exposed DNA </a:t>
            </a:r>
            <a:r>
              <a:rPr lang="en-US" dirty="0" smtClean="0"/>
              <a:t>bases C</a:t>
            </a:r>
            <a:r>
              <a:rPr lang="en-US" dirty="0"/>
              <a:t>, G, and T, respectively</a:t>
            </a:r>
            <a:r>
              <a:rPr lang="en-US" dirty="0" smtClean="0"/>
              <a:t>.</a:t>
            </a:r>
          </a:p>
          <a:p>
            <a:r>
              <a:rPr lang="en-US" dirty="0" smtClean="0"/>
              <a:t>NB: Uracil</a:t>
            </a:r>
            <a:r>
              <a:rPr lang="en-US" dirty="0"/>
              <a:t>, </a:t>
            </a:r>
            <a:r>
              <a:rPr lang="en-US" dirty="0" smtClean="0"/>
              <a:t>is present </a:t>
            </a:r>
            <a:r>
              <a:rPr lang="en-US" dirty="0"/>
              <a:t>in RNA but not DNA, pairs with the base </a:t>
            </a:r>
            <a:r>
              <a:rPr lang="en-US" dirty="0" smtClean="0"/>
              <a:t>adenine </a:t>
            </a:r>
            <a:r>
              <a:rPr lang="en-US" dirty="0"/>
              <a:t>in DNA. </a:t>
            </a:r>
            <a:endParaRPr lang="en-US" dirty="0" smtClean="0"/>
          </a:p>
          <a:p>
            <a:r>
              <a:rPr lang="en-US" dirty="0" smtClean="0"/>
              <a:t>In </a:t>
            </a:r>
            <a:r>
              <a:rPr lang="en-US" dirty="0"/>
              <a:t>this way, the nucleotide sequence </a:t>
            </a:r>
            <a:r>
              <a:rPr lang="en-US" dirty="0" smtClean="0"/>
              <a:t>in one </a:t>
            </a:r>
            <a:r>
              <a:rPr lang="en-US" dirty="0"/>
              <a:t>strand of DNA acts as a </a:t>
            </a:r>
            <a:r>
              <a:rPr lang="en-US" dirty="0" smtClean="0"/>
              <a:t>template </a:t>
            </a:r>
            <a:r>
              <a:rPr lang="en-US" dirty="0"/>
              <a:t>that </a:t>
            </a:r>
            <a:r>
              <a:rPr lang="en-US" dirty="0" smtClean="0"/>
              <a:t>determines the </a:t>
            </a:r>
            <a:r>
              <a:rPr lang="en-US" dirty="0"/>
              <a:t>sequence of nucleotides in mRNA.</a:t>
            </a:r>
          </a:p>
        </p:txBody>
      </p:sp>
    </p:spTree>
    <p:extLst>
      <p:ext uri="{BB962C8B-B14F-4D97-AF65-F5344CB8AC3E}">
        <p14:creationId xmlns:p14="http://schemas.microsoft.com/office/powerpoint/2010/main" val="835922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The aligned ribonucleotides are joined together </a:t>
            </a:r>
            <a:r>
              <a:rPr lang="en-US" dirty="0" smtClean="0"/>
              <a:t>by the </a:t>
            </a:r>
            <a:r>
              <a:rPr lang="en-US" dirty="0"/>
              <a:t>enzyme RNA polymerase, which hydrolyses </a:t>
            </a:r>
            <a:r>
              <a:rPr lang="en-US" dirty="0" smtClean="0"/>
              <a:t>the nucleotide </a:t>
            </a:r>
            <a:r>
              <a:rPr lang="en-US" dirty="0"/>
              <a:t>triphosphates, releasing two of the </a:t>
            </a:r>
            <a:r>
              <a:rPr lang="en-US" dirty="0" smtClean="0"/>
              <a:t>terminal </a:t>
            </a:r>
            <a:r>
              <a:rPr lang="en-US" dirty="0"/>
              <a:t>phosphate groups, and joining the </a:t>
            </a:r>
            <a:r>
              <a:rPr lang="en-US" dirty="0" smtClean="0"/>
              <a:t>remaining phosphate </a:t>
            </a:r>
            <a:r>
              <a:rPr lang="en-US" dirty="0"/>
              <a:t>in covalent linkage to the ribose of the </a:t>
            </a:r>
            <a:r>
              <a:rPr lang="en-US" dirty="0" smtClean="0"/>
              <a:t>adjacent </a:t>
            </a:r>
            <a:r>
              <a:rPr lang="en-US" dirty="0"/>
              <a:t>nucleotide</a:t>
            </a:r>
            <a:r>
              <a:rPr lang="en-US" dirty="0" smtClean="0"/>
              <a:t>.</a:t>
            </a:r>
          </a:p>
          <a:p>
            <a:r>
              <a:rPr lang="en-US" dirty="0"/>
              <a:t>Since DNA consists of two strands of </a:t>
            </a:r>
            <a:r>
              <a:rPr lang="en-US" dirty="0" smtClean="0"/>
              <a:t>polynucleotides</a:t>
            </a:r>
            <a:r>
              <a:rPr lang="en-US" dirty="0"/>
              <a:t>, both of which are exposed during </a:t>
            </a:r>
            <a:r>
              <a:rPr lang="en-US" dirty="0" smtClean="0"/>
              <a:t>transcription</a:t>
            </a:r>
            <a:r>
              <a:rPr lang="en-US" dirty="0"/>
              <a:t>, it should theoretically be possible to form two </a:t>
            </a:r>
            <a:r>
              <a:rPr lang="en-US" dirty="0" smtClean="0"/>
              <a:t>different </a:t>
            </a:r>
            <a:r>
              <a:rPr lang="en-US" dirty="0"/>
              <a:t>RNA molecules, one from each strand. </a:t>
            </a:r>
            <a:endParaRPr lang="en-US" dirty="0" smtClean="0"/>
          </a:p>
        </p:txBody>
      </p:sp>
    </p:spTree>
    <p:extLst>
      <p:ext uri="{BB962C8B-B14F-4D97-AF65-F5344CB8AC3E}">
        <p14:creationId xmlns:p14="http://schemas.microsoft.com/office/powerpoint/2010/main" val="1199116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However, only one of the two potential RNAs is ever formed</a:t>
            </a:r>
          </a:p>
          <a:p>
            <a:r>
              <a:rPr lang="en-US" dirty="0"/>
              <a:t>Which of the two DNA strands is used as the template strand for RNA synthesis from a particular gene </a:t>
            </a:r>
            <a:r>
              <a:rPr lang="en-US" dirty="0" smtClean="0"/>
              <a:t>is determined </a:t>
            </a:r>
            <a:r>
              <a:rPr lang="en-US" dirty="0"/>
              <a:t>by a specific sequence of DNA nucleotides called the promoter, which is located near the </a:t>
            </a:r>
            <a:r>
              <a:rPr lang="en-US" dirty="0" smtClean="0"/>
              <a:t>beginning </a:t>
            </a:r>
            <a:r>
              <a:rPr lang="en-US" dirty="0"/>
              <a:t>of the gene on the strand that is to be </a:t>
            </a:r>
            <a:r>
              <a:rPr lang="en-US" dirty="0" smtClean="0"/>
              <a:t>transcribed</a:t>
            </a:r>
          </a:p>
          <a:p>
            <a:r>
              <a:rPr lang="en-US" dirty="0" smtClean="0"/>
              <a:t>It </a:t>
            </a:r>
            <a:r>
              <a:rPr lang="en-US" dirty="0"/>
              <a:t>is to this promoter region that </a:t>
            </a:r>
            <a:r>
              <a:rPr lang="en-US" dirty="0" smtClean="0"/>
              <a:t>RNA polymerase </a:t>
            </a:r>
            <a:r>
              <a:rPr lang="en-US" dirty="0"/>
              <a:t>binds. </a:t>
            </a:r>
            <a:endParaRPr lang="en-US" dirty="0" smtClean="0"/>
          </a:p>
          <a:p>
            <a:r>
              <a:rPr lang="en-US" dirty="0"/>
              <a:t>RNA polymerase recognizes the promoter region which is a sequence of DNA rich in A and T bases (TATA box) found only on one strand of the DNA</a:t>
            </a:r>
            <a:r>
              <a:rPr lang="en-US" dirty="0" smtClean="0"/>
              <a:t>.</a:t>
            </a:r>
            <a:endParaRPr lang="en-US" dirty="0"/>
          </a:p>
        </p:txBody>
      </p:sp>
    </p:spTree>
    <p:extLst>
      <p:ext uri="{BB962C8B-B14F-4D97-AF65-F5344CB8AC3E}">
        <p14:creationId xmlns:p14="http://schemas.microsoft.com/office/powerpoint/2010/main" val="2341781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Thus, for any given gene, only one strand is used, and that is the strand with the promoter region at the beginning of the gene.</a:t>
            </a:r>
          </a:p>
          <a:p>
            <a:r>
              <a:rPr lang="en-US" dirty="0"/>
              <a:t>However, different transcribed genes may be located on either of the two strands of the DNA double helix</a:t>
            </a:r>
          </a:p>
          <a:p>
            <a:r>
              <a:rPr lang="en-US" dirty="0" smtClean="0"/>
              <a:t>Transcription begins </a:t>
            </a:r>
            <a:r>
              <a:rPr lang="en-US" dirty="0"/>
              <a:t>with </a:t>
            </a:r>
            <a:r>
              <a:rPr lang="en-US" dirty="0" smtClean="0"/>
              <a:t>the binding </a:t>
            </a:r>
            <a:r>
              <a:rPr lang="en-US" dirty="0"/>
              <a:t>of RNA polymerase to the promoter region </a:t>
            </a:r>
            <a:r>
              <a:rPr lang="en-US" dirty="0" smtClean="0"/>
              <a:t>of that </a:t>
            </a:r>
            <a:r>
              <a:rPr lang="en-US" dirty="0"/>
              <a:t>gene. </a:t>
            </a:r>
            <a:endParaRPr lang="en-US" dirty="0" smtClean="0"/>
          </a:p>
          <a:p>
            <a:r>
              <a:rPr lang="en-US" dirty="0" smtClean="0"/>
              <a:t>This </a:t>
            </a:r>
            <a:r>
              <a:rPr lang="en-US" dirty="0"/>
              <a:t>initiates the separation of the </a:t>
            </a:r>
            <a:r>
              <a:rPr lang="en-US" dirty="0" smtClean="0"/>
              <a:t>two strands </a:t>
            </a:r>
            <a:r>
              <a:rPr lang="en-US" dirty="0"/>
              <a:t>of DNA. </a:t>
            </a:r>
            <a:endParaRPr lang="en-US" dirty="0" smtClean="0"/>
          </a:p>
          <a:p>
            <a:r>
              <a:rPr lang="en-US" dirty="0" smtClean="0"/>
              <a:t>RNA </a:t>
            </a:r>
            <a:r>
              <a:rPr lang="en-US" dirty="0"/>
              <a:t>polymerase moves along </a:t>
            </a:r>
            <a:r>
              <a:rPr lang="en-US" dirty="0" smtClean="0"/>
              <a:t>the template </a:t>
            </a:r>
            <a:r>
              <a:rPr lang="en-US" dirty="0"/>
              <a:t>strand, joining one ribonucleotide at a </a:t>
            </a:r>
            <a:r>
              <a:rPr lang="en-US" dirty="0" smtClean="0"/>
              <a:t>time (</a:t>
            </a:r>
            <a:r>
              <a:rPr lang="en-US" dirty="0"/>
              <a:t>at a rate of about 30 nucleotides per second) to </a:t>
            </a:r>
            <a:r>
              <a:rPr lang="en-US" dirty="0" smtClean="0"/>
              <a:t>the growing </a:t>
            </a:r>
            <a:r>
              <a:rPr lang="en-US" dirty="0"/>
              <a:t>RNA chain. </a:t>
            </a:r>
            <a:endParaRPr lang="en-US" dirty="0" smtClean="0"/>
          </a:p>
        </p:txBody>
      </p:sp>
    </p:spTree>
    <p:extLst>
      <p:ext uri="{BB962C8B-B14F-4D97-AF65-F5344CB8AC3E}">
        <p14:creationId xmlns:p14="http://schemas.microsoft.com/office/powerpoint/2010/main" val="3319359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CA" altLang="en-US" smtClean="0"/>
              <a:t>Transcription:  Initiation: 25</a:t>
            </a:r>
            <a:r>
              <a:rPr lang="en-CA" altLang="en-US" baseline="30000" smtClean="0"/>
              <a:t>th</a:t>
            </a:r>
            <a:r>
              <a:rPr lang="en-CA" altLang="en-US" smtClean="0"/>
              <a:t> Oct</a:t>
            </a:r>
          </a:p>
        </p:txBody>
      </p:sp>
      <p:sp>
        <p:nvSpPr>
          <p:cNvPr id="33795" name="Rectangle 3"/>
          <p:cNvSpPr>
            <a:spLocks noGrp="1" noChangeArrowheads="1"/>
          </p:cNvSpPr>
          <p:nvPr>
            <p:ph type="body" idx="1"/>
          </p:nvPr>
        </p:nvSpPr>
        <p:spPr>
          <a:xfrm>
            <a:off x="657226" y="1557339"/>
            <a:ext cx="9821864" cy="4575175"/>
          </a:xfrm>
        </p:spPr>
        <p:txBody>
          <a:bodyPr>
            <a:normAutofit/>
          </a:bodyPr>
          <a:lstStyle/>
          <a:p>
            <a:r>
              <a:rPr lang="en-US" altLang="en-US" dirty="0"/>
              <a:t>Upon reaching a “stop” signal specifying the end of the gene, the RNA polymerase releases the newly formed RNA transcript.</a:t>
            </a:r>
          </a:p>
          <a:p>
            <a:r>
              <a:rPr lang="en-US" altLang="en-US" dirty="0"/>
              <a:t>After the RNA transcript is released, a series of 100 to 200 adenine nucleotides is added to its end, forming a poly </a:t>
            </a:r>
            <a:r>
              <a:rPr lang="en-US" altLang="en-US" dirty="0" err="1"/>
              <a:t>Atail</a:t>
            </a:r>
            <a:r>
              <a:rPr lang="en-US" altLang="en-US" dirty="0"/>
              <a:t> that acts as a signal to allow RNA to move out of the nucleus and bind to ribosomes in the </a:t>
            </a:r>
            <a:r>
              <a:rPr lang="en-US" altLang="en-US" dirty="0" smtClean="0"/>
              <a:t>cytoplasm</a:t>
            </a:r>
            <a:endParaRPr lang="en-US" altLang="en-US" dirty="0"/>
          </a:p>
        </p:txBody>
      </p:sp>
    </p:spTree>
    <p:extLst>
      <p:ext uri="{BB962C8B-B14F-4D97-AF65-F5344CB8AC3E}">
        <p14:creationId xmlns:p14="http://schemas.microsoft.com/office/powerpoint/2010/main" val="38890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1000"/>
                                        <p:tgtEl>
                                          <p:spTgt spid="33795">
                                            <p:txEl>
                                              <p:pRg st="0" end="0"/>
                                            </p:txEl>
                                          </p:spTgt>
                                        </p:tgtEl>
                                      </p:cBhvr>
                                    </p:animEffect>
                                    <p:anim calcmode="lin" valueType="num">
                                      <p:cBhvr>
                                        <p:cTn id="8" dur="10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37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795">
                                            <p:txEl>
                                              <p:pRg st="1" end="1"/>
                                            </p:txEl>
                                          </p:spTgt>
                                        </p:tgtEl>
                                        <p:attrNameLst>
                                          <p:attrName>style.visibility</p:attrName>
                                        </p:attrNameLst>
                                      </p:cBhvr>
                                      <p:to>
                                        <p:strVal val="visible"/>
                                      </p:to>
                                    </p:set>
                                    <p:animEffect transition="in" filter="fade">
                                      <p:cBhvr>
                                        <p:cTn id="14" dur="1000"/>
                                        <p:tgtEl>
                                          <p:spTgt spid="33795">
                                            <p:txEl>
                                              <p:pRg st="1" end="1"/>
                                            </p:txEl>
                                          </p:spTgt>
                                        </p:tgtEl>
                                      </p:cBhvr>
                                    </p:animEffect>
                                    <p:anim calcmode="lin" valueType="num">
                                      <p:cBhvr>
                                        <p:cTn id="15" dur="10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379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Genes are DNA sequences that encode proteins (the gene product) </a:t>
            </a:r>
          </a:p>
          <a:p>
            <a:r>
              <a:rPr lang="en-US" dirty="0"/>
              <a:t>Gene expression refers to the process whereby the information contained in genes begins to have effects in the cell.</a:t>
            </a:r>
          </a:p>
          <a:p>
            <a:r>
              <a:rPr lang="en-US" dirty="0"/>
              <a:t>DNA encodes and transmits the genetic information passed down from parents to offspring</a:t>
            </a:r>
            <a:r>
              <a:rPr lang="en-US" dirty="0" smtClean="0"/>
              <a:t>.</a:t>
            </a:r>
          </a:p>
          <a:p>
            <a:r>
              <a:rPr lang="en-US" dirty="0"/>
              <a:t>Genetic information is contained within the nucleus of a cell</a:t>
            </a:r>
          </a:p>
          <a:p>
            <a:r>
              <a:rPr lang="en-US" dirty="0"/>
              <a:t>DNA in the nucleus directs protein synthesis but protein synthesis occurs in ribosomes located in the cytoplasm</a:t>
            </a:r>
          </a:p>
          <a:p>
            <a:endParaRPr lang="en-US" dirty="0"/>
          </a:p>
          <a:p>
            <a:endParaRPr lang="en-US" dirty="0"/>
          </a:p>
        </p:txBody>
      </p:sp>
    </p:spTree>
    <p:extLst>
      <p:ext uri="{BB962C8B-B14F-4D97-AF65-F5344CB8AC3E}">
        <p14:creationId xmlns:p14="http://schemas.microsoft.com/office/powerpoint/2010/main" val="38147758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In a given cell, the information in only 10 to </a:t>
            </a:r>
            <a:r>
              <a:rPr lang="en-US" dirty="0" smtClean="0"/>
              <a:t>20% </a:t>
            </a:r>
            <a:r>
              <a:rPr lang="en-US" dirty="0"/>
              <a:t>of the genes present in DNA is transcribed </a:t>
            </a:r>
            <a:r>
              <a:rPr lang="en-US" dirty="0" smtClean="0"/>
              <a:t>into RNA.</a:t>
            </a:r>
          </a:p>
          <a:p>
            <a:r>
              <a:rPr lang="en-US" dirty="0" smtClean="0"/>
              <a:t>Genes </a:t>
            </a:r>
            <a:r>
              <a:rPr lang="en-US" dirty="0"/>
              <a:t>are transcribed only when </a:t>
            </a:r>
            <a:r>
              <a:rPr lang="en-US" dirty="0" smtClean="0"/>
              <a:t>RNA polymerase can </a:t>
            </a:r>
            <a:r>
              <a:rPr lang="en-US" dirty="0"/>
              <a:t>bind to their promoter sites. </a:t>
            </a:r>
            <a:endParaRPr lang="en-US" dirty="0" smtClean="0"/>
          </a:p>
          <a:p>
            <a:r>
              <a:rPr lang="en-US" dirty="0" smtClean="0"/>
              <a:t>Various </a:t>
            </a:r>
            <a:r>
              <a:rPr lang="en-US" dirty="0"/>
              <a:t>mechanisms</a:t>
            </a:r>
            <a:r>
              <a:rPr lang="en-US" dirty="0" smtClean="0"/>
              <a:t>, are </a:t>
            </a:r>
            <a:r>
              <a:rPr lang="en-US" dirty="0"/>
              <a:t>used by cells either </a:t>
            </a:r>
            <a:r>
              <a:rPr lang="en-US" dirty="0" smtClean="0"/>
              <a:t>to block </a:t>
            </a:r>
            <a:r>
              <a:rPr lang="en-US" dirty="0"/>
              <a:t>or to make accessible the promoter region of a </a:t>
            </a:r>
            <a:r>
              <a:rPr lang="en-US" dirty="0" smtClean="0"/>
              <a:t>particular </a:t>
            </a:r>
            <a:r>
              <a:rPr lang="en-US" dirty="0"/>
              <a:t>gene to RNA polymerase. </a:t>
            </a:r>
            <a:endParaRPr lang="en-US" dirty="0" smtClean="0"/>
          </a:p>
          <a:p>
            <a:r>
              <a:rPr lang="en-US" dirty="0" smtClean="0"/>
              <a:t>Such </a:t>
            </a:r>
            <a:r>
              <a:rPr lang="en-US" dirty="0"/>
              <a:t>regulation of </a:t>
            </a:r>
            <a:r>
              <a:rPr lang="en-US" dirty="0" smtClean="0"/>
              <a:t>gene transcription </a:t>
            </a:r>
            <a:r>
              <a:rPr lang="en-US" dirty="0"/>
              <a:t>provides a means of controlling the synthesis of specific proteins and thereby the </a:t>
            </a:r>
            <a:r>
              <a:rPr lang="en-US" dirty="0" smtClean="0"/>
              <a:t>activities characteristic </a:t>
            </a:r>
            <a:r>
              <a:rPr lang="en-US" dirty="0"/>
              <a:t>of a particular type of differentiated cell</a:t>
            </a:r>
          </a:p>
        </p:txBody>
      </p:sp>
    </p:spTree>
    <p:extLst>
      <p:ext uri="{BB962C8B-B14F-4D97-AF65-F5344CB8AC3E}">
        <p14:creationId xmlns:p14="http://schemas.microsoft.com/office/powerpoint/2010/main" val="32021119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NOTE: </a:t>
            </a:r>
          </a:p>
          <a:p>
            <a:r>
              <a:rPr lang="en-US" dirty="0" smtClean="0"/>
              <a:t>The </a:t>
            </a:r>
            <a:r>
              <a:rPr lang="en-US" dirty="0"/>
              <a:t>base sequence </a:t>
            </a:r>
            <a:r>
              <a:rPr lang="en-US" dirty="0" smtClean="0"/>
              <a:t>in the </a:t>
            </a:r>
            <a:r>
              <a:rPr lang="en-US" dirty="0"/>
              <a:t>RNA transcript is not identical to that in the </a:t>
            </a:r>
            <a:r>
              <a:rPr lang="en-US" dirty="0" smtClean="0"/>
              <a:t>template </a:t>
            </a:r>
            <a:r>
              <a:rPr lang="en-US" dirty="0"/>
              <a:t>strand of DNA, since the RNA’s formation </a:t>
            </a:r>
            <a:r>
              <a:rPr lang="en-US" dirty="0" smtClean="0"/>
              <a:t>depends </a:t>
            </a:r>
            <a:r>
              <a:rPr lang="en-US" dirty="0"/>
              <a:t>on the pairing between complementary, not </a:t>
            </a:r>
            <a:r>
              <a:rPr lang="en-US" dirty="0" smtClean="0"/>
              <a:t>identical</a:t>
            </a:r>
            <a:r>
              <a:rPr lang="en-US" dirty="0"/>
              <a:t>, bases </a:t>
            </a:r>
            <a:endParaRPr lang="en-US" dirty="0" smtClean="0"/>
          </a:p>
          <a:p>
            <a:r>
              <a:rPr lang="en-US" dirty="0" smtClean="0"/>
              <a:t>A </a:t>
            </a:r>
            <a:r>
              <a:rPr lang="en-US" dirty="0"/>
              <a:t>three-base sequence in </a:t>
            </a:r>
            <a:r>
              <a:rPr lang="en-US" dirty="0" smtClean="0"/>
              <a:t>RNA that </a:t>
            </a:r>
            <a:r>
              <a:rPr lang="en-US" dirty="0"/>
              <a:t>specifies one amino acid is called a codon. </a:t>
            </a:r>
            <a:endParaRPr lang="en-US" dirty="0" smtClean="0"/>
          </a:p>
          <a:p>
            <a:r>
              <a:rPr lang="en-US" dirty="0" smtClean="0"/>
              <a:t>Each codon </a:t>
            </a:r>
            <a:r>
              <a:rPr lang="en-US" dirty="0"/>
              <a:t>is complementary to a three-base sequence </a:t>
            </a:r>
            <a:r>
              <a:rPr lang="en-US" dirty="0" smtClean="0"/>
              <a:t>in DNA</a:t>
            </a:r>
            <a:r>
              <a:rPr lang="en-US" dirty="0"/>
              <a:t>. For example, the base sequence T–A–C in </a:t>
            </a:r>
            <a:r>
              <a:rPr lang="en-US" dirty="0" smtClean="0"/>
              <a:t>the template </a:t>
            </a:r>
            <a:r>
              <a:rPr lang="en-US" dirty="0"/>
              <a:t>strand of DNA corresponds to the codon </a:t>
            </a:r>
            <a:r>
              <a:rPr lang="en-US" dirty="0" smtClean="0"/>
              <a:t>A–U–G </a:t>
            </a:r>
            <a:r>
              <a:rPr lang="en-US" dirty="0"/>
              <a:t>in transcribed RNA</a:t>
            </a:r>
            <a:r>
              <a:rPr lang="en-US" dirty="0" smtClean="0"/>
              <a:t>.</a:t>
            </a:r>
            <a:endParaRPr lang="en-US" dirty="0"/>
          </a:p>
        </p:txBody>
      </p:sp>
    </p:spTree>
    <p:extLst>
      <p:ext uri="{BB962C8B-B14F-4D97-AF65-F5344CB8AC3E}">
        <p14:creationId xmlns:p14="http://schemas.microsoft.com/office/powerpoint/2010/main" val="201532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Transcription: Initiation</a:t>
            </a:r>
          </a:p>
        </p:txBody>
      </p:sp>
      <p:sp>
        <p:nvSpPr>
          <p:cNvPr id="39939" name="Rectangle 3"/>
          <p:cNvSpPr>
            <a:spLocks noGrp="1" noChangeArrowheads="1"/>
          </p:cNvSpPr>
          <p:nvPr>
            <p:ph type="body" idx="1"/>
          </p:nvPr>
        </p:nvSpPr>
        <p:spPr/>
        <p:txBody>
          <a:bodyPr/>
          <a:lstStyle/>
          <a:p>
            <a:pPr eaLnBrk="1" hangingPunct="1"/>
            <a:r>
              <a:rPr lang="en-US" altLang="en-US" dirty="0" smtClean="0"/>
              <a:t>An RNA polymerase cannot recognize the TATA box and other landmarks of the promoter region on its own.  </a:t>
            </a:r>
          </a:p>
          <a:p>
            <a:pPr eaLnBrk="1" hangingPunct="1"/>
            <a:r>
              <a:rPr lang="en-US" altLang="en-US" dirty="0" smtClean="0"/>
              <a:t>Another protein, a </a:t>
            </a:r>
            <a:r>
              <a:rPr lang="en-US" altLang="en-US" dirty="0" smtClean="0">
                <a:solidFill>
                  <a:srgbClr val="FF0066"/>
                </a:solidFill>
              </a:rPr>
              <a:t>transcription factor</a:t>
            </a:r>
            <a:r>
              <a:rPr lang="en-US" altLang="en-US" dirty="0" smtClean="0"/>
              <a:t> that recognizes the TATA box, binds to the DNA before the RNA polymerase can do so.</a:t>
            </a:r>
          </a:p>
        </p:txBody>
      </p:sp>
    </p:spTree>
    <p:extLst>
      <p:ext uri="{BB962C8B-B14F-4D97-AF65-F5344CB8AC3E}">
        <p14:creationId xmlns:p14="http://schemas.microsoft.com/office/powerpoint/2010/main" val="4248619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1"/>
          <p:cNvSpPr>
            <a:spLocks noGrp="1" noChangeArrowheads="1"/>
          </p:cNvSpPr>
          <p:nvPr>
            <p:ph type="title"/>
          </p:nvPr>
        </p:nvSpPr>
        <p:spPr/>
        <p:txBody>
          <a:bodyPr/>
          <a:lstStyle/>
          <a:p>
            <a:pPr eaLnBrk="1" hangingPunct="1"/>
            <a:r>
              <a:rPr lang="en-US" altLang="en-US" smtClean="0"/>
              <a:t>Transcription:  Initiation</a:t>
            </a:r>
          </a:p>
        </p:txBody>
      </p:sp>
      <p:sp>
        <p:nvSpPr>
          <p:cNvPr id="40963" name="Rectangle 12"/>
          <p:cNvSpPr>
            <a:spLocks noGrp="1" noChangeArrowheads="1"/>
          </p:cNvSpPr>
          <p:nvPr>
            <p:ph type="body" sz="half" idx="1"/>
          </p:nvPr>
        </p:nvSpPr>
        <p:spPr>
          <a:xfrm>
            <a:off x="609601" y="1341439"/>
            <a:ext cx="9807576" cy="2879725"/>
          </a:xfrm>
        </p:spPr>
        <p:txBody>
          <a:bodyPr/>
          <a:lstStyle/>
          <a:p>
            <a:pPr eaLnBrk="1" hangingPunct="1"/>
            <a:r>
              <a:rPr lang="en-US" altLang="en-US" sz="2400" dirty="0"/>
              <a:t>For transcription to be initiated, both promoter sequences must be present in their correct locations.  </a:t>
            </a:r>
            <a:endParaRPr lang="en-US" altLang="en-US" sz="2400" dirty="0" smtClean="0"/>
          </a:p>
          <a:p>
            <a:pPr eaLnBrk="1" hangingPunct="1"/>
            <a:r>
              <a:rPr lang="en-US" altLang="en-US" sz="2400" dirty="0" smtClean="0"/>
              <a:t>The </a:t>
            </a:r>
            <a:r>
              <a:rPr lang="en-US" altLang="en-US" sz="2400" dirty="0"/>
              <a:t>nucleotide sequences in the promoters are slightly different from one another, which means the RNA polymerase will bind in only 1 orientation, thus RNA polymerase can only face 1 way during transcription.  </a:t>
            </a:r>
            <a:endParaRPr lang="en-US" altLang="en-US" sz="2400" dirty="0" smtClean="0"/>
          </a:p>
          <a:p>
            <a:pPr eaLnBrk="1" hangingPunct="1"/>
            <a:r>
              <a:rPr lang="en-US" altLang="en-US" sz="2400" dirty="0" smtClean="0"/>
              <a:t>This </a:t>
            </a:r>
            <a:r>
              <a:rPr lang="en-US" altLang="en-US" sz="2400" dirty="0"/>
              <a:t>ensures transcription will proceed in only 1 direction.</a:t>
            </a:r>
          </a:p>
        </p:txBody>
      </p:sp>
      <p:graphicFrame>
        <p:nvGraphicFramePr>
          <p:cNvPr id="40964" name="Object 4"/>
          <p:cNvGraphicFramePr>
            <a:graphicFrameLocks noGrp="1" noChangeAspect="1"/>
          </p:cNvGraphicFramePr>
          <p:nvPr>
            <p:ph sz="half" idx="2"/>
          </p:nvPr>
        </p:nvGraphicFramePr>
        <p:xfrm>
          <a:off x="1992314" y="3933826"/>
          <a:ext cx="8207375" cy="2735263"/>
        </p:xfrm>
        <a:graphic>
          <a:graphicData uri="http://schemas.openxmlformats.org/presentationml/2006/ole">
            <mc:AlternateContent xmlns:mc="http://schemas.openxmlformats.org/markup-compatibility/2006">
              <mc:Choice xmlns:v="urn:schemas-microsoft-com:vml" Requires="v">
                <p:oleObj spid="_x0000_s1054" name="Photo Editor Photo" r:id="rId3" imgW="5401429" imgH="4285714" progId="MSPhotoEd.3">
                  <p:embed/>
                </p:oleObj>
              </mc:Choice>
              <mc:Fallback>
                <p:oleObj name="Photo Editor Photo" r:id="rId3" imgW="5401429" imgH="4285714" progId="MSPhotoEd.3">
                  <p:embed/>
                  <p:pic>
                    <p:nvPicPr>
                      <p:cNvPr id="40964" name="Object 4"/>
                      <p:cNvPicPr>
                        <a:picLocks noChangeAspect="1" noChangeArrowheads="1"/>
                      </p:cNvPicPr>
                      <p:nvPr/>
                    </p:nvPicPr>
                    <p:blipFill>
                      <a:blip r:embed="rId4">
                        <a:extLst>
                          <a:ext uri="{28A0092B-C50C-407E-A947-70E740481C1C}">
                            <a14:useLocalDpi xmlns:a14="http://schemas.microsoft.com/office/drawing/2010/main" val="0"/>
                          </a:ext>
                        </a:extLst>
                      </a:blip>
                      <a:srcRect b="72105"/>
                      <a:stretch>
                        <a:fillRect/>
                      </a:stretch>
                    </p:blipFill>
                    <p:spPr bwMode="auto">
                      <a:xfrm>
                        <a:off x="1992314" y="3933826"/>
                        <a:ext cx="8207375" cy="2735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1228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3"/>
          <p:cNvSpPr>
            <a:spLocks noGrp="1" noChangeArrowheads="1"/>
          </p:cNvSpPr>
          <p:nvPr>
            <p:ph type="title"/>
          </p:nvPr>
        </p:nvSpPr>
        <p:spPr/>
        <p:txBody>
          <a:bodyPr/>
          <a:lstStyle/>
          <a:p>
            <a:r>
              <a:rPr lang="en-US" altLang="en-US" smtClean="0"/>
              <a:t>Transcription:  Elongation</a:t>
            </a:r>
          </a:p>
        </p:txBody>
      </p:sp>
      <p:pic>
        <p:nvPicPr>
          <p:cNvPr id="41987" name="Picture 6" descr="http://www.phschool.com/science/biology_place/biocoach/images/transcription/startrans.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05064" y="2133601"/>
            <a:ext cx="7381875" cy="3273425"/>
          </a:xfrm>
          <a:noFill/>
        </p:spPr>
      </p:pic>
    </p:spTree>
    <p:extLst>
      <p:ext uri="{BB962C8B-B14F-4D97-AF65-F5344CB8AC3E}">
        <p14:creationId xmlns:p14="http://schemas.microsoft.com/office/powerpoint/2010/main" val="4616948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3010" name="Picture 2" descr="DNA to R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
            <a:ext cx="8675688"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546743"/>
      </p:ext>
    </p:extLst>
  </p:cSld>
  <p:clrMapOvr>
    <a:masterClrMapping/>
  </p:clrMapOvr>
  <p:transition>
    <p:strips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Transcription : Elongation</a:t>
            </a:r>
          </a:p>
        </p:txBody>
      </p:sp>
      <p:sp>
        <p:nvSpPr>
          <p:cNvPr id="3" name="Content Placeholder 2"/>
          <p:cNvSpPr>
            <a:spLocks noGrp="1"/>
          </p:cNvSpPr>
          <p:nvPr>
            <p:ph idx="1"/>
          </p:nvPr>
        </p:nvSpPr>
        <p:spPr>
          <a:xfrm>
            <a:off x="838200" y="2111375"/>
            <a:ext cx="10515600" cy="4351338"/>
          </a:xfrm>
        </p:spPr>
        <p:txBody>
          <a:bodyPr>
            <a:normAutofit/>
          </a:bodyPr>
          <a:lstStyle/>
          <a:p>
            <a:r>
              <a:rPr lang="en-US" dirty="0"/>
              <a:t>The RNA polymerase uses only one of the strands of DNA as a template for mRNA synthesis.  </a:t>
            </a:r>
            <a:endParaRPr lang="en-US" dirty="0" smtClean="0"/>
          </a:p>
          <a:p>
            <a:r>
              <a:rPr lang="en-US" dirty="0" smtClean="0"/>
              <a:t>This </a:t>
            </a:r>
            <a:r>
              <a:rPr lang="en-US" dirty="0"/>
              <a:t>is called the template strand or sense strand.  </a:t>
            </a:r>
            <a:endParaRPr lang="en-US" dirty="0" smtClean="0"/>
          </a:p>
          <a:p>
            <a:r>
              <a:rPr lang="en-US" dirty="0" smtClean="0"/>
              <a:t>The </a:t>
            </a:r>
            <a:r>
              <a:rPr lang="en-US" dirty="0"/>
              <a:t>coding strand or  anti-sense strand contains the complementary nucleotide sequence to the sense strand.</a:t>
            </a:r>
          </a:p>
          <a:p>
            <a:r>
              <a:rPr lang="en-US" dirty="0"/>
              <a:t>RNA polymerases can add nucleotides only to the 3’ end of a DNA sequence.  </a:t>
            </a:r>
            <a:endParaRPr lang="en-US" dirty="0" smtClean="0"/>
          </a:p>
          <a:p>
            <a:r>
              <a:rPr lang="en-US" dirty="0" smtClean="0"/>
              <a:t>Thus</a:t>
            </a:r>
            <a:r>
              <a:rPr lang="en-US" dirty="0"/>
              <a:t>, an RNA molecule elongates in the 5’ to 3’ direction.</a:t>
            </a:r>
          </a:p>
          <a:p>
            <a:endParaRPr lang="en-US" dirty="0"/>
          </a:p>
        </p:txBody>
      </p:sp>
    </p:spTree>
    <p:extLst>
      <p:ext uri="{BB962C8B-B14F-4D97-AF65-F5344CB8AC3E}">
        <p14:creationId xmlns:p14="http://schemas.microsoft.com/office/powerpoint/2010/main" val="1192931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The Coding Strand</a:t>
            </a:r>
          </a:p>
        </p:txBody>
      </p:sp>
      <p:sp>
        <p:nvSpPr>
          <p:cNvPr id="47107" name="Rectangle 3"/>
          <p:cNvSpPr>
            <a:spLocks noGrp="1" noChangeArrowheads="1"/>
          </p:cNvSpPr>
          <p:nvPr>
            <p:ph type="body" sz="half" idx="1"/>
          </p:nvPr>
        </p:nvSpPr>
        <p:spPr>
          <a:xfrm>
            <a:off x="609600" y="1268413"/>
            <a:ext cx="5410200" cy="5256212"/>
          </a:xfrm>
        </p:spPr>
        <p:txBody>
          <a:bodyPr/>
          <a:lstStyle/>
          <a:p>
            <a:pPr eaLnBrk="1" hangingPunct="1"/>
            <a:r>
              <a:rPr lang="en-US" altLang="en-US" dirty="0" smtClean="0"/>
              <a:t>RNA polymerase uses the template strand to transcribe.</a:t>
            </a:r>
          </a:p>
          <a:p>
            <a:pPr eaLnBrk="1" hangingPunct="1"/>
            <a:r>
              <a:rPr lang="en-US" altLang="en-US" dirty="0" smtClean="0"/>
              <a:t>Thus the RNA is complimentary to the template</a:t>
            </a:r>
            <a:r>
              <a:rPr lang="en-US" altLang="en-US" dirty="0" smtClean="0">
                <a:solidFill>
                  <a:srgbClr val="FF0066"/>
                </a:solidFill>
              </a:rPr>
              <a:t>.  </a:t>
            </a:r>
          </a:p>
          <a:p>
            <a:pPr eaLnBrk="1" hangingPunct="1"/>
            <a:r>
              <a:rPr lang="en-US" altLang="en-US" dirty="0" smtClean="0">
                <a:solidFill>
                  <a:srgbClr val="FF0066"/>
                </a:solidFill>
              </a:rPr>
              <a:t>The coding strand is exactly identical to the mRNA</a:t>
            </a:r>
            <a:r>
              <a:rPr lang="en-US" altLang="en-US" dirty="0" smtClean="0"/>
              <a:t>, but mRNA has uracil in place of thymine.</a:t>
            </a:r>
          </a:p>
        </p:txBody>
      </p:sp>
      <p:pic>
        <p:nvPicPr>
          <p:cNvPr id="47108" name="Picture 4" descr="c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24564" y="1557338"/>
            <a:ext cx="4321175" cy="4895850"/>
          </a:xfrm>
          <a:noFill/>
        </p:spPr>
      </p:pic>
    </p:spTree>
    <p:extLst>
      <p:ext uri="{BB962C8B-B14F-4D97-AF65-F5344CB8AC3E}">
        <p14:creationId xmlns:p14="http://schemas.microsoft.com/office/powerpoint/2010/main" val="375114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0" descr="c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57338"/>
            <a:ext cx="4319588"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11"/>
          <p:cNvSpPr>
            <a:spLocks noGrp="1" noChangeArrowheads="1"/>
          </p:cNvSpPr>
          <p:nvPr>
            <p:ph type="title"/>
          </p:nvPr>
        </p:nvSpPr>
        <p:spPr/>
        <p:txBody>
          <a:bodyPr/>
          <a:lstStyle/>
          <a:p>
            <a:pPr eaLnBrk="1" hangingPunct="1"/>
            <a:r>
              <a:rPr lang="en-US" altLang="en-US" smtClean="0"/>
              <a:t>Transcription:  Termination</a:t>
            </a:r>
          </a:p>
        </p:txBody>
      </p:sp>
      <p:sp>
        <p:nvSpPr>
          <p:cNvPr id="49156" name="Rectangle 12"/>
          <p:cNvSpPr>
            <a:spLocks noGrp="1" noChangeArrowheads="1"/>
          </p:cNvSpPr>
          <p:nvPr>
            <p:ph type="body" sz="half" idx="1"/>
          </p:nvPr>
        </p:nvSpPr>
        <p:spPr>
          <a:xfrm>
            <a:off x="771526" y="1557339"/>
            <a:ext cx="5180014" cy="4575175"/>
          </a:xfrm>
        </p:spPr>
        <p:txBody>
          <a:bodyPr/>
          <a:lstStyle/>
          <a:p>
            <a:pPr eaLnBrk="1" hangingPunct="1"/>
            <a:r>
              <a:rPr lang="en-US" altLang="en-US" dirty="0"/>
              <a:t>As the RNA polymerase molecule passes, the DNA helix re-forms. </a:t>
            </a:r>
            <a:endParaRPr lang="en-US" altLang="en-US" dirty="0" smtClean="0"/>
          </a:p>
          <a:p>
            <a:pPr eaLnBrk="1" hangingPunct="1"/>
            <a:r>
              <a:rPr lang="en-US" altLang="en-US" dirty="0" smtClean="0"/>
              <a:t>Synthesis </a:t>
            </a:r>
            <a:r>
              <a:rPr lang="en-US" altLang="en-US" dirty="0"/>
              <a:t>continues until the end of a gene is reached where RNA polymerase recognizes a terminator sequence.  </a:t>
            </a:r>
          </a:p>
        </p:txBody>
      </p:sp>
    </p:spTree>
    <p:extLst>
      <p:ext uri="{BB962C8B-B14F-4D97-AF65-F5344CB8AC3E}">
        <p14:creationId xmlns:p14="http://schemas.microsoft.com/office/powerpoint/2010/main" val="2272784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Transcription</a:t>
            </a:r>
          </a:p>
        </p:txBody>
      </p:sp>
      <p:sp>
        <p:nvSpPr>
          <p:cNvPr id="3" name="Content Placeholder 2"/>
          <p:cNvSpPr>
            <a:spLocks noGrp="1"/>
          </p:cNvSpPr>
          <p:nvPr>
            <p:ph idx="1"/>
          </p:nvPr>
        </p:nvSpPr>
        <p:spPr/>
        <p:txBody>
          <a:bodyPr/>
          <a:lstStyle/>
          <a:p>
            <a:r>
              <a:rPr lang="en-US" dirty="0"/>
              <a:t>Once the RNA polymerase leaves the promoter region, a new RNA polymerase can bind there to begin a new mRNA transcript.</a:t>
            </a:r>
          </a:p>
          <a:p>
            <a:r>
              <a:rPr lang="en-US" dirty="0"/>
              <a:t>Since prokaryotes lack a membrane bound nucleus translation can begin even before the mRNA dissociates.  </a:t>
            </a:r>
            <a:endParaRPr lang="en-US" dirty="0" smtClean="0"/>
          </a:p>
          <a:p>
            <a:r>
              <a:rPr lang="en-US" dirty="0" smtClean="0"/>
              <a:t>However </a:t>
            </a:r>
            <a:r>
              <a:rPr lang="en-US" dirty="0"/>
              <a:t>the pre-mRNA from eukaryotic cells needs some modification before it leave the nucleus.</a:t>
            </a:r>
          </a:p>
          <a:p>
            <a:endParaRPr lang="en-US" dirty="0"/>
          </a:p>
        </p:txBody>
      </p:sp>
    </p:spTree>
    <p:extLst>
      <p:ext uri="{BB962C8B-B14F-4D97-AF65-F5344CB8AC3E}">
        <p14:creationId xmlns:p14="http://schemas.microsoft.com/office/powerpoint/2010/main" val="43659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It is easy to misunderstand the relationship </a:t>
            </a:r>
            <a:r>
              <a:rPr lang="en-US" dirty="0" smtClean="0"/>
              <a:t>between </a:t>
            </a:r>
            <a:r>
              <a:rPr lang="en-US" dirty="0"/>
              <a:t>genes, DNA molecules, and chromosomes. </a:t>
            </a:r>
            <a:endParaRPr lang="en-US" dirty="0" smtClean="0"/>
          </a:p>
          <a:p>
            <a:r>
              <a:rPr lang="en-US" dirty="0" smtClean="0"/>
              <a:t>In all human cells </a:t>
            </a:r>
            <a:r>
              <a:rPr lang="en-US" dirty="0"/>
              <a:t>there </a:t>
            </a:r>
            <a:r>
              <a:rPr lang="en-US" dirty="0" smtClean="0"/>
              <a:t>are 46 </a:t>
            </a:r>
            <a:r>
              <a:rPr lang="en-US" dirty="0"/>
              <a:t>separate DNA molecules in the cell nucleus, </a:t>
            </a:r>
            <a:r>
              <a:rPr lang="en-US" dirty="0" smtClean="0"/>
              <a:t>each molecule </a:t>
            </a:r>
            <a:r>
              <a:rPr lang="en-US" dirty="0"/>
              <a:t>containing many genes</a:t>
            </a:r>
            <a:r>
              <a:rPr lang="en-US" dirty="0" smtClean="0"/>
              <a:t>.</a:t>
            </a:r>
          </a:p>
          <a:p>
            <a:r>
              <a:rPr lang="en-US" dirty="0" smtClean="0"/>
              <a:t>Each </a:t>
            </a:r>
            <a:r>
              <a:rPr lang="en-US" dirty="0"/>
              <a:t>DNA </a:t>
            </a:r>
            <a:r>
              <a:rPr lang="en-US" dirty="0" smtClean="0"/>
              <a:t>molecule is </a:t>
            </a:r>
            <a:r>
              <a:rPr lang="en-US" dirty="0"/>
              <a:t>packaged into a single chromosome composed </a:t>
            </a:r>
            <a:r>
              <a:rPr lang="en-US" dirty="0" smtClean="0"/>
              <a:t>of DNA </a:t>
            </a:r>
            <a:r>
              <a:rPr lang="en-US" dirty="0"/>
              <a:t>and proteins, so there are 46 chromosomes </a:t>
            </a:r>
            <a:r>
              <a:rPr lang="en-US" dirty="0" smtClean="0"/>
              <a:t>in each </a:t>
            </a:r>
            <a:r>
              <a:rPr lang="en-US" dirty="0"/>
              <a:t>cell</a:t>
            </a:r>
            <a:r>
              <a:rPr lang="en-US" dirty="0" smtClean="0"/>
              <a:t>.</a:t>
            </a:r>
          </a:p>
          <a:p>
            <a:r>
              <a:rPr lang="en-US" dirty="0"/>
              <a:t>A chromosome contains not only its </a:t>
            </a:r>
            <a:r>
              <a:rPr lang="en-US" dirty="0" smtClean="0"/>
              <a:t>DNA molecule</a:t>
            </a:r>
            <a:r>
              <a:rPr lang="en-US" dirty="0"/>
              <a:t>, but a special class </a:t>
            </a:r>
            <a:r>
              <a:rPr lang="en-US" dirty="0" smtClean="0"/>
              <a:t>of </a:t>
            </a:r>
            <a:r>
              <a:rPr lang="en-US" dirty="0"/>
              <a:t>proteins called </a:t>
            </a:r>
            <a:r>
              <a:rPr lang="en-US" dirty="0" smtClean="0"/>
              <a:t>histone proteins</a:t>
            </a:r>
            <a:r>
              <a:rPr lang="en-US" dirty="0"/>
              <a:t>, or simply </a:t>
            </a:r>
            <a:r>
              <a:rPr lang="en-US" dirty="0" smtClean="0"/>
              <a:t>histones</a:t>
            </a:r>
          </a:p>
          <a:p>
            <a:r>
              <a:rPr lang="en-US" dirty="0"/>
              <a:t>The cell’s nucleus is </a:t>
            </a:r>
            <a:r>
              <a:rPr lang="en-US" dirty="0" smtClean="0"/>
              <a:t>a marvel </a:t>
            </a:r>
            <a:r>
              <a:rPr lang="en-US" dirty="0"/>
              <a:t>of packaging; the very long DNA molecules</a:t>
            </a:r>
            <a:r>
              <a:rPr lang="en-US" dirty="0" smtClean="0"/>
              <a:t>, having </a:t>
            </a:r>
            <a:r>
              <a:rPr lang="en-US" dirty="0"/>
              <a:t>lengths a thousand times greater than the </a:t>
            </a:r>
            <a:r>
              <a:rPr lang="en-US" dirty="0" smtClean="0"/>
              <a:t>diameter </a:t>
            </a:r>
            <a:r>
              <a:rPr lang="en-US" dirty="0"/>
              <a:t>of the nucleus, fit into the nucleus by </a:t>
            </a:r>
            <a:r>
              <a:rPr lang="en-US" dirty="0" smtClean="0"/>
              <a:t>coiling around </a:t>
            </a:r>
            <a:r>
              <a:rPr lang="en-US" dirty="0"/>
              <a:t>clusters of histones at frequent intervals </a:t>
            </a:r>
            <a:r>
              <a:rPr lang="en-US" dirty="0" smtClean="0"/>
              <a:t>to form </a:t>
            </a:r>
            <a:r>
              <a:rPr lang="en-US" dirty="0"/>
              <a:t>complexes known as nucleosomes.</a:t>
            </a:r>
          </a:p>
        </p:txBody>
      </p:sp>
    </p:spTree>
    <p:extLst>
      <p:ext uri="{BB962C8B-B14F-4D97-AF65-F5344CB8AC3E}">
        <p14:creationId xmlns:p14="http://schemas.microsoft.com/office/powerpoint/2010/main" val="32811973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of mRNA transcript</a:t>
            </a:r>
          </a:p>
        </p:txBody>
      </p:sp>
      <p:sp>
        <p:nvSpPr>
          <p:cNvPr id="3" name="Content Placeholder 2"/>
          <p:cNvSpPr>
            <a:spLocks noGrp="1"/>
          </p:cNvSpPr>
          <p:nvPr>
            <p:ph idx="1"/>
          </p:nvPr>
        </p:nvSpPr>
        <p:spPr/>
        <p:txBody>
          <a:bodyPr/>
          <a:lstStyle/>
          <a:p>
            <a:r>
              <a:rPr lang="en-US" dirty="0"/>
              <a:t>In eukaryotes, the mRNA that is released at the end of transcription is called pre-mRNA.  </a:t>
            </a:r>
            <a:endParaRPr lang="en-US" dirty="0" smtClean="0"/>
          </a:p>
          <a:p>
            <a:r>
              <a:rPr lang="en-US" dirty="0" smtClean="0"/>
              <a:t>Pre-mRNA </a:t>
            </a:r>
            <a:r>
              <a:rPr lang="en-US" dirty="0"/>
              <a:t>undergoes several changes before it is exported out of the nucleus to protect it from the cytoplasmic environment.</a:t>
            </a:r>
          </a:p>
          <a:p>
            <a:r>
              <a:rPr lang="en-US" dirty="0"/>
              <a:t>The 5’ end of the pre-mRNA is capped with a modified form of the G nucleotide.  </a:t>
            </a:r>
            <a:endParaRPr lang="en-US" dirty="0" smtClean="0"/>
          </a:p>
          <a:p>
            <a:r>
              <a:rPr lang="en-US" dirty="0" smtClean="0"/>
              <a:t>At </a:t>
            </a:r>
            <a:r>
              <a:rPr lang="en-US" dirty="0"/>
              <a:t>the 3’ end, an enzyme in the nucleus adds the poly A tail, a long series of A nucleotides</a:t>
            </a:r>
          </a:p>
        </p:txBody>
      </p:sp>
    </p:spTree>
    <p:extLst>
      <p:ext uri="{BB962C8B-B14F-4D97-AF65-F5344CB8AC3E}">
        <p14:creationId xmlns:p14="http://schemas.microsoft.com/office/powerpoint/2010/main" val="177131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Although the entire sequence of nucleotides in </a:t>
            </a:r>
            <a:r>
              <a:rPr lang="en-US" dirty="0" smtClean="0"/>
              <a:t>the template </a:t>
            </a:r>
            <a:r>
              <a:rPr lang="en-US" dirty="0"/>
              <a:t>strand of a gene is transcribed into a </a:t>
            </a:r>
            <a:r>
              <a:rPr lang="en-US" dirty="0" smtClean="0"/>
              <a:t>complementary </a:t>
            </a:r>
            <a:r>
              <a:rPr lang="en-US" dirty="0"/>
              <a:t>sequence of nucleotides known as the </a:t>
            </a:r>
            <a:r>
              <a:rPr lang="en-US" dirty="0" smtClean="0"/>
              <a:t>primary RNA </a:t>
            </a:r>
            <a:r>
              <a:rPr lang="en-US" dirty="0"/>
              <a:t>transcript, only certain segments of the gene </a:t>
            </a:r>
            <a:r>
              <a:rPr lang="en-US" dirty="0" smtClean="0"/>
              <a:t>actually </a:t>
            </a:r>
            <a:r>
              <a:rPr lang="en-US" dirty="0"/>
              <a:t>code for sequences of amino acids. </a:t>
            </a:r>
            <a:endParaRPr lang="en-US" dirty="0" smtClean="0"/>
          </a:p>
          <a:p>
            <a:r>
              <a:rPr lang="en-US" dirty="0" smtClean="0"/>
              <a:t>These regions of </a:t>
            </a:r>
            <a:r>
              <a:rPr lang="en-US" dirty="0"/>
              <a:t>the gene, known as exons (expression regions), </a:t>
            </a:r>
            <a:r>
              <a:rPr lang="en-US" dirty="0" smtClean="0"/>
              <a:t>are separated </a:t>
            </a:r>
            <a:r>
              <a:rPr lang="en-US" dirty="0"/>
              <a:t>by noncoding sequences of </a:t>
            </a:r>
            <a:r>
              <a:rPr lang="en-US" dirty="0" smtClean="0"/>
              <a:t>nucleotides known </a:t>
            </a:r>
            <a:r>
              <a:rPr lang="en-US" dirty="0"/>
              <a:t>as introns (intervening sequences). </a:t>
            </a:r>
            <a:endParaRPr lang="en-US" dirty="0" smtClean="0"/>
          </a:p>
          <a:p>
            <a:r>
              <a:rPr lang="en-US" dirty="0" smtClean="0"/>
              <a:t>It </a:t>
            </a:r>
            <a:r>
              <a:rPr lang="en-US" dirty="0"/>
              <a:t>is </a:t>
            </a:r>
            <a:r>
              <a:rPr lang="en-US" dirty="0" smtClean="0"/>
              <a:t>estimated </a:t>
            </a:r>
            <a:r>
              <a:rPr lang="en-US" dirty="0"/>
              <a:t>that as much as 75–95 percent of human DNA </a:t>
            </a:r>
            <a:r>
              <a:rPr lang="en-US" dirty="0" smtClean="0"/>
              <a:t>is composed </a:t>
            </a:r>
            <a:r>
              <a:rPr lang="en-US" dirty="0"/>
              <a:t>of intron sequences that do not contain </a:t>
            </a:r>
            <a:r>
              <a:rPr lang="en-US" dirty="0" smtClean="0"/>
              <a:t>protein-coding </a:t>
            </a:r>
            <a:r>
              <a:rPr lang="en-US" dirty="0"/>
              <a:t>information. </a:t>
            </a:r>
            <a:endParaRPr lang="en-US" dirty="0" smtClean="0"/>
          </a:p>
          <a:p>
            <a:r>
              <a:rPr lang="en-US" dirty="0" smtClean="0"/>
              <a:t>What </a:t>
            </a:r>
            <a:r>
              <a:rPr lang="en-US" dirty="0"/>
              <a:t>role, if any, such </a:t>
            </a:r>
            <a:r>
              <a:rPr lang="en-US" dirty="0" smtClean="0"/>
              <a:t>large amounts </a:t>
            </a:r>
            <a:r>
              <a:rPr lang="en-US" dirty="0"/>
              <a:t>of “nonsense” DNA may perform is unclear.</a:t>
            </a:r>
          </a:p>
        </p:txBody>
      </p:sp>
    </p:spTree>
    <p:extLst>
      <p:ext uri="{BB962C8B-B14F-4D97-AF65-F5344CB8AC3E}">
        <p14:creationId xmlns:p14="http://schemas.microsoft.com/office/powerpoint/2010/main" val="3741727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4"/>
          <p:cNvSpPr>
            <a:spLocks noGrp="1" noChangeArrowheads="1"/>
          </p:cNvSpPr>
          <p:nvPr>
            <p:ph type="title"/>
          </p:nvPr>
        </p:nvSpPr>
        <p:spPr/>
        <p:txBody>
          <a:bodyPr/>
          <a:lstStyle/>
          <a:p>
            <a:r>
              <a:rPr lang="en-US" altLang="en-US" smtClean="0"/>
              <a:t>Processing of mRNA</a:t>
            </a:r>
          </a:p>
        </p:txBody>
      </p:sp>
      <p:pic>
        <p:nvPicPr>
          <p:cNvPr id="55299" name="Content Placeholder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47975" y="1600201"/>
            <a:ext cx="6496050" cy="4525963"/>
          </a:xfrm>
        </p:spPr>
      </p:pic>
    </p:spTree>
    <p:extLst>
      <p:ext uri="{BB962C8B-B14F-4D97-AF65-F5344CB8AC3E}">
        <p14:creationId xmlns:p14="http://schemas.microsoft.com/office/powerpoint/2010/main" val="30235070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Before passing to the cytoplasm, a newly </a:t>
            </a:r>
            <a:r>
              <a:rPr lang="en-US" dirty="0" smtClean="0"/>
              <a:t>formed primary </a:t>
            </a:r>
            <a:r>
              <a:rPr lang="en-US" dirty="0"/>
              <a:t>RNA transcript must undergo splicing </a:t>
            </a:r>
            <a:r>
              <a:rPr lang="en-US" dirty="0" smtClean="0"/>
              <a:t> </a:t>
            </a:r>
            <a:r>
              <a:rPr lang="en-US" dirty="0"/>
              <a:t>to remove the sequences that correspond to </a:t>
            </a:r>
            <a:r>
              <a:rPr lang="en-US" dirty="0" smtClean="0"/>
              <a:t>the DNA </a:t>
            </a:r>
            <a:r>
              <a:rPr lang="en-US" dirty="0"/>
              <a:t>introns and thereby form the continuous </a:t>
            </a:r>
            <a:r>
              <a:rPr lang="en-US" dirty="0" smtClean="0"/>
              <a:t>sequence of </a:t>
            </a:r>
            <a:r>
              <a:rPr lang="en-US" dirty="0"/>
              <a:t>exons that will be translated into </a:t>
            </a:r>
            <a:r>
              <a:rPr lang="en-US" dirty="0" smtClean="0"/>
              <a:t>protein</a:t>
            </a:r>
          </a:p>
          <a:p>
            <a:r>
              <a:rPr lang="en-US" dirty="0" smtClean="0"/>
              <a:t>Only after this </a:t>
            </a:r>
            <a:r>
              <a:rPr lang="en-US" dirty="0"/>
              <a:t>splicing is the RNA termed messenger </a:t>
            </a:r>
            <a:r>
              <a:rPr lang="en-US" dirty="0" smtClean="0"/>
              <a:t>RNA</a:t>
            </a:r>
          </a:p>
          <a:p>
            <a:r>
              <a:rPr lang="en-US" dirty="0"/>
              <a:t>Splicing occurs in the nucleus and is performed </a:t>
            </a:r>
            <a:r>
              <a:rPr lang="en-US" dirty="0" smtClean="0"/>
              <a:t>by a </a:t>
            </a:r>
            <a:r>
              <a:rPr lang="en-US" dirty="0"/>
              <a:t>complex of proteins and small nuclear RNAs </a:t>
            </a:r>
            <a:r>
              <a:rPr lang="en-US" dirty="0" smtClean="0"/>
              <a:t>known as </a:t>
            </a:r>
            <a:r>
              <a:rPr lang="en-US" dirty="0"/>
              <a:t>a spliceosome.</a:t>
            </a:r>
          </a:p>
        </p:txBody>
      </p:sp>
    </p:spTree>
    <p:extLst>
      <p:ext uri="{BB962C8B-B14F-4D97-AF65-F5344CB8AC3E}">
        <p14:creationId xmlns:p14="http://schemas.microsoft.com/office/powerpoint/2010/main" val="697278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mRNA Splicing</a:t>
            </a:r>
          </a:p>
        </p:txBody>
      </p:sp>
      <p:sp>
        <p:nvSpPr>
          <p:cNvPr id="56323" name="Rectangle 3"/>
          <p:cNvSpPr>
            <a:spLocks noGrp="1" noChangeArrowheads="1"/>
          </p:cNvSpPr>
          <p:nvPr>
            <p:ph type="body" sz="half" idx="2"/>
          </p:nvPr>
        </p:nvSpPr>
        <p:spPr>
          <a:xfrm>
            <a:off x="5448299" y="1628775"/>
            <a:ext cx="5624513" cy="4895850"/>
          </a:xfrm>
        </p:spPr>
        <p:txBody>
          <a:bodyPr/>
          <a:lstStyle/>
          <a:p>
            <a:pPr eaLnBrk="1" hangingPunct="1">
              <a:lnSpc>
                <a:spcPct val="90000"/>
              </a:lnSpc>
            </a:pPr>
            <a:r>
              <a:rPr lang="en-US" altLang="en-US"/>
              <a:t>The entire gene (introns and exons) are transcribed by the RNA polymerase.</a:t>
            </a:r>
          </a:p>
          <a:p>
            <a:pPr eaLnBrk="1" hangingPunct="1">
              <a:lnSpc>
                <a:spcPct val="90000"/>
              </a:lnSpc>
            </a:pPr>
            <a:r>
              <a:rPr lang="en-US" altLang="en-US" dirty="0"/>
              <a:t>The initial pre-mRNA contains introns that are removed from the pre-mRNA by </a:t>
            </a:r>
            <a:r>
              <a:rPr lang="en-US" altLang="en-US" b="1" dirty="0"/>
              <a:t>spliceosomes </a:t>
            </a:r>
            <a:r>
              <a:rPr lang="en-US" altLang="en-US" dirty="0"/>
              <a:t>while the exons are spliced together.</a:t>
            </a:r>
          </a:p>
          <a:p>
            <a:pPr eaLnBrk="1" hangingPunct="1">
              <a:lnSpc>
                <a:spcPct val="90000"/>
              </a:lnSpc>
            </a:pPr>
            <a:r>
              <a:rPr lang="en-US" altLang="en-US" b="1" dirty="0" err="1">
                <a:solidFill>
                  <a:srgbClr val="FF0066"/>
                </a:solidFill>
              </a:rPr>
              <a:t>IN</a:t>
            </a:r>
            <a:r>
              <a:rPr lang="en-US" altLang="en-US" dirty="0" err="1"/>
              <a:t>trons</a:t>
            </a:r>
            <a:r>
              <a:rPr lang="en-US" altLang="en-US" dirty="0"/>
              <a:t> are cut </a:t>
            </a:r>
            <a:r>
              <a:rPr lang="en-US" altLang="en-US" b="1" dirty="0">
                <a:solidFill>
                  <a:srgbClr val="FF0066"/>
                </a:solidFill>
              </a:rPr>
              <a:t>OUT</a:t>
            </a:r>
            <a:r>
              <a:rPr lang="en-US" altLang="en-US" dirty="0"/>
              <a:t>.</a:t>
            </a:r>
          </a:p>
          <a:p>
            <a:pPr eaLnBrk="1" hangingPunct="1">
              <a:lnSpc>
                <a:spcPct val="90000"/>
              </a:lnSpc>
            </a:pPr>
            <a:endParaRPr lang="en-US" altLang="en-US" dirty="0"/>
          </a:p>
        </p:txBody>
      </p:sp>
      <p:pic>
        <p:nvPicPr>
          <p:cNvPr id="56324" name="Picture 6" descr="eusplice"/>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703388" y="1844675"/>
            <a:ext cx="3744912" cy="4319588"/>
          </a:xfrm>
          <a:noFill/>
        </p:spPr>
      </p:pic>
    </p:spTree>
    <p:extLst>
      <p:ext uri="{BB962C8B-B14F-4D97-AF65-F5344CB8AC3E}">
        <p14:creationId xmlns:p14="http://schemas.microsoft.com/office/powerpoint/2010/main" val="156084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7" descr="Pre-mR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1" y="1628776"/>
            <a:ext cx="4297363"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11"/>
          <p:cNvSpPr>
            <a:spLocks noGrp="1" noChangeArrowheads="1"/>
          </p:cNvSpPr>
          <p:nvPr>
            <p:ph type="title"/>
          </p:nvPr>
        </p:nvSpPr>
        <p:spPr/>
        <p:txBody>
          <a:bodyPr/>
          <a:lstStyle/>
          <a:p>
            <a:pPr eaLnBrk="1" hangingPunct="1"/>
            <a:r>
              <a:rPr lang="en-US" altLang="en-US" smtClean="0"/>
              <a:t>mRNA Splicing</a:t>
            </a:r>
          </a:p>
        </p:txBody>
      </p:sp>
      <p:sp>
        <p:nvSpPr>
          <p:cNvPr id="58372" name="Rectangle 12"/>
          <p:cNvSpPr>
            <a:spLocks noGrp="1" noChangeArrowheads="1"/>
          </p:cNvSpPr>
          <p:nvPr>
            <p:ph type="body" sz="half" idx="1"/>
          </p:nvPr>
        </p:nvSpPr>
        <p:spPr>
          <a:xfrm>
            <a:off x="285750" y="2017714"/>
            <a:ext cx="5881689" cy="4579937"/>
          </a:xfrm>
        </p:spPr>
        <p:txBody>
          <a:bodyPr/>
          <a:lstStyle/>
          <a:p>
            <a:pPr eaLnBrk="1" hangingPunct="1">
              <a:lnSpc>
                <a:spcPct val="90000"/>
              </a:lnSpc>
            </a:pPr>
            <a:r>
              <a:rPr lang="en-US" altLang="en-US" dirty="0"/>
              <a:t>The removal of introns may follow different patterns thus producing different proteins.</a:t>
            </a:r>
          </a:p>
          <a:p>
            <a:pPr eaLnBrk="1" hangingPunct="1">
              <a:lnSpc>
                <a:spcPct val="90000"/>
              </a:lnSpc>
            </a:pPr>
            <a:r>
              <a:rPr lang="en-US" altLang="en-US" dirty="0"/>
              <a:t>This accounts for the fact that the body produces over 100,000 different proteins even thought the human genome only contains 30,000 to 35,000 genes</a:t>
            </a:r>
          </a:p>
        </p:txBody>
      </p:sp>
    </p:spTree>
    <p:extLst>
      <p:ext uri="{BB962C8B-B14F-4D97-AF65-F5344CB8AC3E}">
        <p14:creationId xmlns:p14="http://schemas.microsoft.com/office/powerpoint/2010/main" val="32798400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ch1_ex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765176"/>
            <a:ext cx="79311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1"/>
          <p:cNvSpPr>
            <a:spLocks noGrp="1" noChangeArrowheads="1"/>
          </p:cNvSpPr>
          <p:nvPr>
            <p:ph type="title"/>
          </p:nvPr>
        </p:nvSpPr>
        <p:spPr/>
        <p:txBody>
          <a:bodyPr/>
          <a:lstStyle/>
          <a:p>
            <a:r>
              <a:rPr lang="en-US" altLang="en-US" smtClean="0"/>
              <a:t>Alternative Splicing</a:t>
            </a:r>
            <a:br>
              <a:rPr lang="en-US" altLang="en-US" smtClean="0"/>
            </a:br>
            <a:endParaRPr lang="en-US" altLang="en-US" smtClean="0"/>
          </a:p>
        </p:txBody>
      </p:sp>
    </p:spTree>
    <p:extLst>
      <p:ext uri="{BB962C8B-B14F-4D97-AF65-F5344CB8AC3E}">
        <p14:creationId xmlns:p14="http://schemas.microsoft.com/office/powerpoint/2010/main" val="41136973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r>
              <a:rPr lang="en-US" altLang="en-US" smtClean="0"/>
              <a:t>Alternative Splicing</a:t>
            </a:r>
          </a:p>
        </p:txBody>
      </p:sp>
      <p:pic>
        <p:nvPicPr>
          <p:cNvPr id="62467"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95550" y="1417639"/>
            <a:ext cx="6827838" cy="5119687"/>
          </a:xfrm>
        </p:spPr>
      </p:pic>
    </p:spTree>
    <p:extLst>
      <p:ext uri="{BB962C8B-B14F-4D97-AF65-F5344CB8AC3E}">
        <p14:creationId xmlns:p14="http://schemas.microsoft.com/office/powerpoint/2010/main" val="36575800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ranslation</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Ribosomes </a:t>
            </a:r>
            <a:r>
              <a:rPr lang="en-US" dirty="0"/>
              <a:t>are small granules in the cytoplasm, </a:t>
            </a:r>
            <a:r>
              <a:rPr lang="en-US" dirty="0" smtClean="0"/>
              <a:t>either suspended </a:t>
            </a:r>
            <a:r>
              <a:rPr lang="en-US" dirty="0"/>
              <a:t>in the cytosol (free ribosomes) or </a:t>
            </a:r>
            <a:r>
              <a:rPr lang="en-US" dirty="0" smtClean="0"/>
              <a:t>attached to </a:t>
            </a:r>
            <a:r>
              <a:rPr lang="en-US" dirty="0"/>
              <a:t>the surface of the endoplasmic reticulum (bound </a:t>
            </a:r>
            <a:r>
              <a:rPr lang="en-US" dirty="0" smtClean="0"/>
              <a:t>ribosomes</a:t>
            </a:r>
            <a:r>
              <a:rPr lang="en-US" dirty="0"/>
              <a:t>). </a:t>
            </a:r>
            <a:endParaRPr lang="en-US" dirty="0" smtClean="0"/>
          </a:p>
          <a:p>
            <a:r>
              <a:rPr lang="en-US" dirty="0" smtClean="0"/>
              <a:t>A </a:t>
            </a:r>
            <a:r>
              <a:rPr lang="en-US" dirty="0"/>
              <a:t>typical cell may contain 10 </a:t>
            </a:r>
            <a:r>
              <a:rPr lang="en-US" dirty="0" smtClean="0"/>
              <a:t>million ribosomes</a:t>
            </a:r>
            <a:r>
              <a:rPr lang="en-US" dirty="0"/>
              <a:t>.</a:t>
            </a:r>
          </a:p>
          <a:p>
            <a:r>
              <a:rPr lang="en-US" dirty="0"/>
              <a:t>A ribosome is a complex particle composed </a:t>
            </a:r>
            <a:r>
              <a:rPr lang="en-US" dirty="0" smtClean="0"/>
              <a:t>of about </a:t>
            </a:r>
            <a:r>
              <a:rPr lang="en-US" dirty="0"/>
              <a:t>80 different proteins in association with a </a:t>
            </a:r>
            <a:r>
              <a:rPr lang="en-US" dirty="0" smtClean="0"/>
              <a:t>class of </a:t>
            </a:r>
            <a:r>
              <a:rPr lang="en-US" dirty="0"/>
              <a:t>RNA molecules known as ribosomal RNA (</a:t>
            </a:r>
            <a:r>
              <a:rPr lang="en-US" dirty="0" err="1"/>
              <a:t>rRNA</a:t>
            </a:r>
            <a:r>
              <a:rPr lang="en-US" dirty="0"/>
              <a:t>).</a:t>
            </a:r>
          </a:p>
          <a:p>
            <a:r>
              <a:rPr lang="en-US" dirty="0"/>
              <a:t>The genes for </a:t>
            </a:r>
            <a:r>
              <a:rPr lang="en-US" dirty="0" err="1"/>
              <a:t>rRNA</a:t>
            </a:r>
            <a:r>
              <a:rPr lang="en-US" dirty="0"/>
              <a:t> are transcribed from DNA in </a:t>
            </a:r>
            <a:r>
              <a:rPr lang="en-US" dirty="0" smtClean="0"/>
              <a:t>a process </a:t>
            </a:r>
            <a:r>
              <a:rPr lang="en-US" dirty="0"/>
              <a:t>similar to that for mRNA except that a </a:t>
            </a:r>
            <a:r>
              <a:rPr lang="en-US" dirty="0" smtClean="0"/>
              <a:t>different </a:t>
            </a:r>
            <a:r>
              <a:rPr lang="en-US" dirty="0"/>
              <a:t>RNA polymerase is used. </a:t>
            </a:r>
          </a:p>
        </p:txBody>
      </p:sp>
    </p:spTree>
    <p:extLst>
      <p:ext uri="{BB962C8B-B14F-4D97-AF65-F5344CB8AC3E}">
        <p14:creationId xmlns:p14="http://schemas.microsoft.com/office/powerpoint/2010/main" val="3057198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Ribosomal proteins, </a:t>
            </a:r>
            <a:r>
              <a:rPr lang="en-US" dirty="0" smtClean="0"/>
              <a:t>are </a:t>
            </a:r>
            <a:r>
              <a:rPr lang="en-US" dirty="0"/>
              <a:t>synthesized in the cytoplasm from the mRNAs </a:t>
            </a:r>
            <a:r>
              <a:rPr lang="en-US" dirty="0" smtClean="0"/>
              <a:t>specific </a:t>
            </a:r>
            <a:r>
              <a:rPr lang="en-US" dirty="0"/>
              <a:t>for them</a:t>
            </a:r>
            <a:r>
              <a:rPr lang="en-US" dirty="0" smtClean="0"/>
              <a:t>.</a:t>
            </a:r>
          </a:p>
          <a:p>
            <a:r>
              <a:rPr lang="en-US" dirty="0" smtClean="0"/>
              <a:t>They then </a:t>
            </a:r>
            <a:r>
              <a:rPr lang="en-US" dirty="0"/>
              <a:t>move back </a:t>
            </a:r>
            <a:r>
              <a:rPr lang="en-US" dirty="0" smtClean="0"/>
              <a:t>through nuclear </a:t>
            </a:r>
            <a:r>
              <a:rPr lang="en-US" dirty="0"/>
              <a:t>pores to the nucleolus where they </a:t>
            </a:r>
            <a:r>
              <a:rPr lang="en-US" dirty="0" smtClean="0"/>
              <a:t>combine with </a:t>
            </a:r>
            <a:r>
              <a:rPr lang="en-US" dirty="0"/>
              <a:t>newly synthesized </a:t>
            </a:r>
            <a:r>
              <a:rPr lang="en-US" dirty="0" err="1"/>
              <a:t>rRNA</a:t>
            </a:r>
            <a:r>
              <a:rPr lang="en-US" dirty="0"/>
              <a:t> to form </a:t>
            </a:r>
            <a:r>
              <a:rPr lang="en-US" dirty="0" smtClean="0"/>
              <a:t>2 ribosomal subunits</a:t>
            </a:r>
            <a:r>
              <a:rPr lang="en-US" dirty="0"/>
              <a:t>, one large and one small. </a:t>
            </a:r>
            <a:endParaRPr lang="en-US" dirty="0" smtClean="0"/>
          </a:p>
          <a:p>
            <a:r>
              <a:rPr lang="en-US" dirty="0" smtClean="0"/>
              <a:t>These subunits then </a:t>
            </a:r>
            <a:r>
              <a:rPr lang="en-US" dirty="0"/>
              <a:t>individually transported to </a:t>
            </a:r>
            <a:r>
              <a:rPr lang="en-US" dirty="0" smtClean="0"/>
              <a:t>cytoplasm where they </a:t>
            </a:r>
            <a:r>
              <a:rPr lang="en-US" dirty="0"/>
              <a:t>combine to form a functional ribosome </a:t>
            </a:r>
            <a:r>
              <a:rPr lang="en-US" dirty="0" smtClean="0"/>
              <a:t>during protein </a:t>
            </a:r>
            <a:r>
              <a:rPr lang="en-US" dirty="0"/>
              <a:t>translation.</a:t>
            </a:r>
          </a:p>
        </p:txBody>
      </p:sp>
    </p:spTree>
    <p:extLst>
      <p:ext uri="{BB962C8B-B14F-4D97-AF65-F5344CB8AC3E}">
        <p14:creationId xmlns:p14="http://schemas.microsoft.com/office/powerpoint/2010/main" val="194698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There are about 25 million </a:t>
            </a:r>
            <a:r>
              <a:rPr lang="en-US" dirty="0" smtClean="0"/>
              <a:t>nucleosomes on </a:t>
            </a:r>
            <a:r>
              <a:rPr lang="en-US" dirty="0"/>
              <a:t>the </a:t>
            </a:r>
            <a:r>
              <a:rPr lang="en-US" dirty="0" smtClean="0"/>
              <a:t>chromosomes</a:t>
            </a:r>
            <a:r>
              <a:rPr lang="en-US" dirty="0"/>
              <a:t>, resembling beads on a </a:t>
            </a:r>
            <a:r>
              <a:rPr lang="en-US" dirty="0" smtClean="0"/>
              <a:t>string</a:t>
            </a:r>
          </a:p>
          <a:p>
            <a:r>
              <a:rPr lang="en-US" dirty="0" smtClean="0"/>
              <a:t>Though </a:t>
            </a:r>
            <a:r>
              <a:rPr lang="en-US" dirty="0"/>
              <a:t>DNA </a:t>
            </a:r>
            <a:r>
              <a:rPr lang="en-US" dirty="0" smtClean="0"/>
              <a:t>does not itself </a:t>
            </a:r>
            <a:r>
              <a:rPr lang="en-US" dirty="0"/>
              <a:t>participate directly in the assembly of </a:t>
            </a:r>
            <a:r>
              <a:rPr lang="en-US" dirty="0" smtClean="0"/>
              <a:t>protein molecules, the protein synthesis occurs </a:t>
            </a:r>
            <a:r>
              <a:rPr lang="en-US" dirty="0"/>
              <a:t>in the </a:t>
            </a:r>
            <a:r>
              <a:rPr lang="en-US" dirty="0" smtClean="0"/>
              <a:t>cytoplasm</a:t>
            </a:r>
          </a:p>
          <a:p>
            <a:r>
              <a:rPr lang="en-US" dirty="0"/>
              <a:t>The </a:t>
            </a:r>
            <a:r>
              <a:rPr lang="en-US" dirty="0" smtClean="0"/>
              <a:t>transfer </a:t>
            </a:r>
            <a:r>
              <a:rPr lang="en-US" dirty="0"/>
              <a:t>of information from DNA to the site of protein </a:t>
            </a:r>
            <a:r>
              <a:rPr lang="en-US" dirty="0" smtClean="0"/>
              <a:t>synthesis </a:t>
            </a:r>
            <a:r>
              <a:rPr lang="en-US" dirty="0"/>
              <a:t>is the function of RNA molecules, whose </a:t>
            </a:r>
            <a:r>
              <a:rPr lang="en-US" dirty="0" smtClean="0"/>
              <a:t>synthesis </a:t>
            </a:r>
            <a:r>
              <a:rPr lang="en-US" dirty="0"/>
              <a:t>is governed by the information coded in DNA.</a:t>
            </a:r>
          </a:p>
          <a:p>
            <a:r>
              <a:rPr lang="en-US" dirty="0"/>
              <a:t>Genetic information flows from DNA to RNA and </a:t>
            </a:r>
            <a:r>
              <a:rPr lang="en-US" dirty="0" smtClean="0"/>
              <a:t>then to </a:t>
            </a:r>
            <a:r>
              <a:rPr lang="en-US" dirty="0"/>
              <a:t>protein </a:t>
            </a:r>
            <a:endParaRPr lang="en-US" dirty="0" smtClean="0"/>
          </a:p>
          <a:p>
            <a:r>
              <a:rPr lang="en-US" dirty="0" smtClean="0"/>
              <a:t>The </a:t>
            </a:r>
            <a:r>
              <a:rPr lang="en-US" dirty="0"/>
              <a:t>process of transferring </a:t>
            </a:r>
            <a:r>
              <a:rPr lang="en-US" dirty="0" smtClean="0"/>
              <a:t>genetic </a:t>
            </a:r>
            <a:r>
              <a:rPr lang="en-US" dirty="0"/>
              <a:t>information from DNA to RNA in the nucleus </a:t>
            </a:r>
            <a:r>
              <a:rPr lang="en-US" dirty="0" smtClean="0"/>
              <a:t>is known </a:t>
            </a:r>
            <a:r>
              <a:rPr lang="en-US" dirty="0"/>
              <a:t>as </a:t>
            </a:r>
            <a:r>
              <a:rPr lang="en-US" dirty="0" smtClean="0"/>
              <a:t>transcription</a:t>
            </a:r>
          </a:p>
          <a:p>
            <a:r>
              <a:rPr lang="en-US" dirty="0" smtClean="0"/>
              <a:t>The </a:t>
            </a:r>
            <a:r>
              <a:rPr lang="en-US" dirty="0"/>
              <a:t>process that uses </a:t>
            </a:r>
            <a:r>
              <a:rPr lang="en-US" dirty="0" smtClean="0"/>
              <a:t>the coded </a:t>
            </a:r>
            <a:r>
              <a:rPr lang="en-US" dirty="0"/>
              <a:t>information in RNA to assemble a protein in </a:t>
            </a:r>
            <a:r>
              <a:rPr lang="en-US" dirty="0" smtClean="0"/>
              <a:t>the cytoplasm </a:t>
            </a:r>
            <a:r>
              <a:rPr lang="en-US" dirty="0"/>
              <a:t>is known as translation.</a:t>
            </a:r>
          </a:p>
        </p:txBody>
      </p:sp>
    </p:spTree>
    <p:extLst>
      <p:ext uri="{BB962C8B-B14F-4D97-AF65-F5344CB8AC3E}">
        <p14:creationId xmlns:p14="http://schemas.microsoft.com/office/powerpoint/2010/main" val="32101637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CA" altLang="en-US" dirty="0" smtClean="0"/>
              <a:t>Translation </a:t>
            </a:r>
          </a:p>
        </p:txBody>
      </p:sp>
      <p:sp>
        <p:nvSpPr>
          <p:cNvPr id="43011" name="Rectangle 3"/>
          <p:cNvSpPr>
            <a:spLocks noGrp="1" noChangeArrowheads="1"/>
          </p:cNvSpPr>
          <p:nvPr>
            <p:ph type="body" idx="1"/>
          </p:nvPr>
        </p:nvSpPr>
        <p:spPr/>
        <p:txBody>
          <a:bodyPr/>
          <a:lstStyle/>
          <a:p>
            <a:pPr eaLnBrk="1" hangingPunct="1">
              <a:lnSpc>
                <a:spcPct val="90000"/>
              </a:lnSpc>
            </a:pPr>
            <a:r>
              <a:rPr lang="en-CA" altLang="en-US" dirty="0"/>
              <a:t>After transcription mRNA exits the nucleus via nuclear pores and ribosomes bind to mRNA</a:t>
            </a:r>
          </a:p>
          <a:p>
            <a:pPr eaLnBrk="1" hangingPunct="1">
              <a:lnSpc>
                <a:spcPct val="90000"/>
              </a:lnSpc>
            </a:pPr>
            <a:r>
              <a:rPr lang="en-CA" altLang="en-US" dirty="0"/>
              <a:t>Ribosomes synthesize different proteins by reading the coding sequence on mRNA</a:t>
            </a:r>
          </a:p>
          <a:p>
            <a:pPr eaLnBrk="1" hangingPunct="1">
              <a:lnSpc>
                <a:spcPct val="90000"/>
              </a:lnSpc>
            </a:pPr>
            <a:r>
              <a:rPr lang="en-CA" altLang="en-US" dirty="0"/>
              <a:t>The mRNA is read in triplets of nucleotides each of which encodes an aa</a:t>
            </a:r>
          </a:p>
          <a:p>
            <a:pPr eaLnBrk="1" hangingPunct="1">
              <a:lnSpc>
                <a:spcPct val="90000"/>
              </a:lnSpc>
            </a:pPr>
            <a:r>
              <a:rPr lang="en-CA" altLang="en-US" dirty="0"/>
              <a:t>Consider the following mRNA sequence:</a:t>
            </a:r>
          </a:p>
          <a:p>
            <a:pPr eaLnBrk="1" hangingPunct="1">
              <a:lnSpc>
                <a:spcPct val="90000"/>
              </a:lnSpc>
              <a:buFontTx/>
              <a:buNone/>
            </a:pPr>
            <a:r>
              <a:rPr lang="en-CA" altLang="en-US" dirty="0"/>
              <a:t>5’ AUGAAUGAGCUGAAC 3’</a:t>
            </a:r>
          </a:p>
        </p:txBody>
      </p:sp>
    </p:spTree>
    <p:extLst>
      <p:ext uri="{BB962C8B-B14F-4D97-AF65-F5344CB8AC3E}">
        <p14:creationId xmlns:p14="http://schemas.microsoft.com/office/powerpoint/2010/main" val="3636594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1000"/>
                                        <p:tgtEl>
                                          <p:spTgt spid="43011">
                                            <p:txEl>
                                              <p:pRg st="0" end="0"/>
                                            </p:txEl>
                                          </p:spTgt>
                                        </p:tgtEl>
                                      </p:cBhvr>
                                    </p:animEffect>
                                    <p:anim calcmode="lin" valueType="num">
                                      <p:cBhvr>
                                        <p:cTn id="8" dur="10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011">
                                            <p:txEl>
                                              <p:pRg st="1" end="1"/>
                                            </p:txEl>
                                          </p:spTgt>
                                        </p:tgtEl>
                                        <p:attrNameLst>
                                          <p:attrName>style.visibility</p:attrName>
                                        </p:attrNameLst>
                                      </p:cBhvr>
                                      <p:to>
                                        <p:strVal val="visible"/>
                                      </p:to>
                                    </p:set>
                                    <p:animEffect transition="in" filter="fade">
                                      <p:cBhvr>
                                        <p:cTn id="14" dur="1000"/>
                                        <p:tgtEl>
                                          <p:spTgt spid="43011">
                                            <p:txEl>
                                              <p:pRg st="1" end="1"/>
                                            </p:txEl>
                                          </p:spTgt>
                                        </p:tgtEl>
                                      </p:cBhvr>
                                    </p:animEffect>
                                    <p:anim calcmode="lin" valueType="num">
                                      <p:cBhvr>
                                        <p:cTn id="15" dur="10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0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3011">
                                            <p:txEl>
                                              <p:pRg st="2" end="2"/>
                                            </p:txEl>
                                          </p:spTgt>
                                        </p:tgtEl>
                                        <p:attrNameLst>
                                          <p:attrName>style.visibility</p:attrName>
                                        </p:attrNameLst>
                                      </p:cBhvr>
                                      <p:to>
                                        <p:strVal val="visible"/>
                                      </p:to>
                                    </p:set>
                                    <p:animEffect transition="in" filter="fade">
                                      <p:cBhvr>
                                        <p:cTn id="21" dur="1000"/>
                                        <p:tgtEl>
                                          <p:spTgt spid="43011">
                                            <p:txEl>
                                              <p:pRg st="2" end="2"/>
                                            </p:txEl>
                                          </p:spTgt>
                                        </p:tgtEl>
                                      </p:cBhvr>
                                    </p:animEffect>
                                    <p:anim calcmode="lin" valueType="num">
                                      <p:cBhvr>
                                        <p:cTn id="22" dur="10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30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3011">
                                            <p:txEl>
                                              <p:pRg st="3" end="3"/>
                                            </p:txEl>
                                          </p:spTgt>
                                        </p:tgtEl>
                                        <p:attrNameLst>
                                          <p:attrName>style.visibility</p:attrName>
                                        </p:attrNameLst>
                                      </p:cBhvr>
                                      <p:to>
                                        <p:strVal val="visible"/>
                                      </p:to>
                                    </p:set>
                                    <p:animEffect transition="in" filter="fade">
                                      <p:cBhvr>
                                        <p:cTn id="28" dur="1000"/>
                                        <p:tgtEl>
                                          <p:spTgt spid="43011">
                                            <p:txEl>
                                              <p:pRg st="3" end="3"/>
                                            </p:txEl>
                                          </p:spTgt>
                                        </p:tgtEl>
                                      </p:cBhvr>
                                    </p:animEffect>
                                    <p:anim calcmode="lin" valueType="num">
                                      <p:cBhvr>
                                        <p:cTn id="29" dur="10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30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3011">
                                            <p:txEl>
                                              <p:pRg st="4" end="4"/>
                                            </p:txEl>
                                          </p:spTgt>
                                        </p:tgtEl>
                                        <p:attrNameLst>
                                          <p:attrName>style.visibility</p:attrName>
                                        </p:attrNameLst>
                                      </p:cBhvr>
                                      <p:to>
                                        <p:strVal val="visible"/>
                                      </p:to>
                                    </p:set>
                                    <p:animEffect transition="in" filter="fade">
                                      <p:cBhvr>
                                        <p:cTn id="35" dur="1000"/>
                                        <p:tgtEl>
                                          <p:spTgt spid="43011">
                                            <p:txEl>
                                              <p:pRg st="4" end="4"/>
                                            </p:txEl>
                                          </p:spTgt>
                                        </p:tgtEl>
                                      </p:cBhvr>
                                    </p:animEffect>
                                    <p:anim calcmode="lin" valueType="num">
                                      <p:cBhvr>
                                        <p:cTn id="36" dur="10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30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2" descr="rib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488342"/>
      </p:ext>
    </p:extLst>
  </p:cSld>
  <p:clrMapOvr>
    <a:masterClrMapping/>
  </p:clrMapOvr>
  <p:transition>
    <p:comb/>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CA" altLang="en-US" smtClean="0"/>
              <a:t>Transfer RNA</a:t>
            </a:r>
          </a:p>
        </p:txBody>
      </p:sp>
      <p:sp>
        <p:nvSpPr>
          <p:cNvPr id="37891" name="Rectangle 3"/>
          <p:cNvSpPr>
            <a:spLocks noGrp="1" noChangeArrowheads="1"/>
          </p:cNvSpPr>
          <p:nvPr>
            <p:ph type="body" idx="1"/>
          </p:nvPr>
        </p:nvSpPr>
        <p:spPr>
          <a:xfrm>
            <a:off x="838200" y="1271588"/>
            <a:ext cx="10515600" cy="4905375"/>
          </a:xfrm>
        </p:spPr>
        <p:txBody>
          <a:bodyPr>
            <a:normAutofit fontScale="92500" lnSpcReduction="20000"/>
          </a:bodyPr>
          <a:lstStyle/>
          <a:p>
            <a:pPr eaLnBrk="1" hangingPunct="1"/>
            <a:endParaRPr lang="en-CA" altLang="en-US" dirty="0" smtClean="0"/>
          </a:p>
          <a:p>
            <a:pPr eaLnBrk="1" hangingPunct="1"/>
            <a:r>
              <a:rPr lang="en-CA" altLang="en-US" dirty="0" smtClean="0"/>
              <a:t>The ribosome alone cannot synthesize the polypeptide chain</a:t>
            </a:r>
          </a:p>
          <a:p>
            <a:pPr eaLnBrk="1" hangingPunct="1"/>
            <a:r>
              <a:rPr lang="en-CA" altLang="en-US" dirty="0" smtClean="0"/>
              <a:t>The correct amino acids must be delivered to the polypeptide building site by </a:t>
            </a:r>
            <a:r>
              <a:rPr lang="en-CA" altLang="en-US" dirty="0" err="1" smtClean="0"/>
              <a:t>tRNA</a:t>
            </a:r>
            <a:endParaRPr lang="en-CA" altLang="en-US" dirty="0" smtClean="0"/>
          </a:p>
          <a:p>
            <a:r>
              <a:rPr lang="en-US" altLang="en-US" dirty="0"/>
              <a:t>Transfer RNA molecules are </a:t>
            </a:r>
            <a:r>
              <a:rPr lang="en-US" altLang="en-US" dirty="0" smtClean="0"/>
              <a:t>the of </a:t>
            </a:r>
            <a:r>
              <a:rPr lang="en-US" altLang="en-US" dirty="0"/>
              <a:t>the major classes </a:t>
            </a:r>
            <a:r>
              <a:rPr lang="en-US" altLang="en-US" dirty="0" smtClean="0"/>
              <a:t>of RNA</a:t>
            </a:r>
            <a:r>
              <a:rPr lang="en-US" altLang="en-US" dirty="0"/>
              <a:t>. </a:t>
            </a:r>
            <a:endParaRPr lang="en-US" altLang="en-US" dirty="0" smtClean="0"/>
          </a:p>
          <a:p>
            <a:r>
              <a:rPr lang="en-US" altLang="en-US" dirty="0" smtClean="0"/>
              <a:t>The </a:t>
            </a:r>
            <a:r>
              <a:rPr lang="en-US" altLang="en-US" dirty="0"/>
              <a:t>single chain of </a:t>
            </a:r>
            <a:r>
              <a:rPr lang="en-US" altLang="en-US" dirty="0" err="1"/>
              <a:t>tRNA</a:t>
            </a:r>
            <a:r>
              <a:rPr lang="en-US" altLang="en-US" dirty="0"/>
              <a:t> loops back upon itself</a:t>
            </a:r>
            <a:r>
              <a:rPr lang="en-US" altLang="en-US" dirty="0" smtClean="0"/>
              <a:t>, forming </a:t>
            </a:r>
            <a:r>
              <a:rPr lang="en-US" altLang="en-US" dirty="0"/>
              <a:t>a structure resembling a cloverleaf with </a:t>
            </a:r>
            <a:r>
              <a:rPr lang="en-US" altLang="en-US" dirty="0" smtClean="0"/>
              <a:t>three loops </a:t>
            </a:r>
            <a:endParaRPr lang="en-US" altLang="en-US" dirty="0"/>
          </a:p>
          <a:p>
            <a:r>
              <a:rPr lang="en-US" altLang="en-US" dirty="0" smtClean="0"/>
              <a:t>Synthesized </a:t>
            </a:r>
            <a:r>
              <a:rPr lang="en-US" altLang="en-US" dirty="0"/>
              <a:t>in the nucleus </a:t>
            </a:r>
            <a:r>
              <a:rPr lang="en-US" altLang="en-US" dirty="0" smtClean="0"/>
              <a:t>at </a:t>
            </a:r>
            <a:r>
              <a:rPr lang="en-US" altLang="en-US" dirty="0"/>
              <a:t>specific </a:t>
            </a:r>
            <a:r>
              <a:rPr lang="en-US" altLang="en-US" dirty="0" err="1"/>
              <a:t>tRNA</a:t>
            </a:r>
            <a:r>
              <a:rPr lang="en-US" altLang="en-US" dirty="0"/>
              <a:t> genes and then move to </a:t>
            </a:r>
            <a:r>
              <a:rPr lang="en-US" altLang="en-US" dirty="0" smtClean="0"/>
              <a:t>the cytoplasm</a:t>
            </a:r>
            <a:r>
              <a:rPr lang="en-US" altLang="en-US" dirty="0"/>
              <a:t>. </a:t>
            </a:r>
            <a:endParaRPr lang="en-US" altLang="en-US" dirty="0" smtClean="0"/>
          </a:p>
          <a:p>
            <a:r>
              <a:rPr lang="en-US" altLang="en-US" dirty="0" smtClean="0"/>
              <a:t>It has the ability </a:t>
            </a:r>
            <a:r>
              <a:rPr lang="en-US" altLang="en-US" dirty="0"/>
              <a:t>to combine with both a specific </a:t>
            </a:r>
            <a:r>
              <a:rPr lang="en-US" altLang="en-US" dirty="0" smtClean="0"/>
              <a:t>amino acid </a:t>
            </a:r>
            <a:r>
              <a:rPr lang="en-US" altLang="en-US" dirty="0"/>
              <a:t>and a codon in ribosome-bound mRNA </a:t>
            </a:r>
            <a:r>
              <a:rPr lang="en-US" altLang="en-US" dirty="0" smtClean="0"/>
              <a:t>specific for </a:t>
            </a:r>
            <a:r>
              <a:rPr lang="en-US" altLang="en-US" dirty="0"/>
              <a:t>that amino acid. </a:t>
            </a:r>
            <a:endParaRPr lang="en-US" altLang="en-US" dirty="0" smtClean="0"/>
          </a:p>
          <a:p>
            <a:r>
              <a:rPr lang="en-US" altLang="en-US" dirty="0" smtClean="0"/>
              <a:t>This </a:t>
            </a:r>
            <a:r>
              <a:rPr lang="en-US" altLang="en-US" dirty="0"/>
              <a:t>permits </a:t>
            </a:r>
            <a:r>
              <a:rPr lang="en-US" altLang="en-US" dirty="0" err="1"/>
              <a:t>tRNA</a:t>
            </a:r>
            <a:r>
              <a:rPr lang="en-US" altLang="en-US" dirty="0"/>
              <a:t> to act as </a:t>
            </a:r>
            <a:r>
              <a:rPr lang="en-US" altLang="en-US" dirty="0" smtClean="0"/>
              <a:t>the link </a:t>
            </a:r>
            <a:r>
              <a:rPr lang="en-US" altLang="en-US" dirty="0"/>
              <a:t>between an amino acid and the mRNA codon </a:t>
            </a:r>
            <a:r>
              <a:rPr lang="en-US" altLang="en-US" dirty="0" smtClean="0"/>
              <a:t>for that </a:t>
            </a:r>
            <a:r>
              <a:rPr lang="en-US" altLang="en-US" dirty="0"/>
              <a:t>amino acid.</a:t>
            </a:r>
            <a:endParaRPr lang="en-CA" altLang="en-US" dirty="0" smtClean="0"/>
          </a:p>
          <a:p>
            <a:pPr eaLnBrk="1" hangingPunct="1"/>
            <a:endParaRPr lang="en-CA" altLang="en-US" dirty="0" smtClean="0"/>
          </a:p>
        </p:txBody>
      </p:sp>
    </p:spTree>
    <p:extLst>
      <p:ext uri="{BB962C8B-B14F-4D97-AF65-F5344CB8AC3E}">
        <p14:creationId xmlns:p14="http://schemas.microsoft.com/office/powerpoint/2010/main" val="110642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Effect transition="in" filter="fade">
                                      <p:cBhvr>
                                        <p:cTn id="7" dur="1000"/>
                                        <p:tgtEl>
                                          <p:spTgt spid="37891">
                                            <p:txEl>
                                              <p:pRg st="1" end="1"/>
                                            </p:txEl>
                                          </p:spTgt>
                                        </p:tgtEl>
                                      </p:cBhvr>
                                    </p:animEffect>
                                    <p:anim calcmode="lin" valueType="num">
                                      <p:cBhvr>
                                        <p:cTn id="8" dur="10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78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891">
                                            <p:txEl>
                                              <p:pRg st="2" end="2"/>
                                            </p:txEl>
                                          </p:spTgt>
                                        </p:tgtEl>
                                        <p:attrNameLst>
                                          <p:attrName>style.visibility</p:attrName>
                                        </p:attrNameLst>
                                      </p:cBhvr>
                                      <p:to>
                                        <p:strVal val="visible"/>
                                      </p:to>
                                    </p:set>
                                    <p:animEffect transition="in" filter="fade">
                                      <p:cBhvr>
                                        <p:cTn id="14" dur="1000"/>
                                        <p:tgtEl>
                                          <p:spTgt spid="37891">
                                            <p:txEl>
                                              <p:pRg st="2" end="2"/>
                                            </p:txEl>
                                          </p:spTgt>
                                        </p:tgtEl>
                                      </p:cBhvr>
                                    </p:animEffect>
                                    <p:anim calcmode="lin" valueType="num">
                                      <p:cBhvr>
                                        <p:cTn id="15" dur="10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78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891">
                                            <p:txEl>
                                              <p:pRg st="3" end="3"/>
                                            </p:txEl>
                                          </p:spTgt>
                                        </p:tgtEl>
                                        <p:attrNameLst>
                                          <p:attrName>style.visibility</p:attrName>
                                        </p:attrNameLst>
                                      </p:cBhvr>
                                      <p:to>
                                        <p:strVal val="visible"/>
                                      </p:to>
                                    </p:set>
                                    <p:animEffect transition="in" filter="fade">
                                      <p:cBhvr>
                                        <p:cTn id="21" dur="1000"/>
                                        <p:tgtEl>
                                          <p:spTgt spid="37891">
                                            <p:txEl>
                                              <p:pRg st="3" end="3"/>
                                            </p:txEl>
                                          </p:spTgt>
                                        </p:tgtEl>
                                      </p:cBhvr>
                                    </p:animEffect>
                                    <p:anim calcmode="lin" valueType="num">
                                      <p:cBhvr>
                                        <p:cTn id="22" dur="10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78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7891">
                                            <p:txEl>
                                              <p:pRg st="4" end="4"/>
                                            </p:txEl>
                                          </p:spTgt>
                                        </p:tgtEl>
                                        <p:attrNameLst>
                                          <p:attrName>style.visibility</p:attrName>
                                        </p:attrNameLst>
                                      </p:cBhvr>
                                      <p:to>
                                        <p:strVal val="visible"/>
                                      </p:to>
                                    </p:set>
                                    <p:animEffect transition="in" filter="fade">
                                      <p:cBhvr>
                                        <p:cTn id="28" dur="1000"/>
                                        <p:tgtEl>
                                          <p:spTgt spid="37891">
                                            <p:txEl>
                                              <p:pRg st="4" end="4"/>
                                            </p:txEl>
                                          </p:spTgt>
                                        </p:tgtEl>
                                      </p:cBhvr>
                                    </p:animEffect>
                                    <p:anim calcmode="lin" valueType="num">
                                      <p:cBhvr>
                                        <p:cTn id="29" dur="10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789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891">
                                            <p:txEl>
                                              <p:pRg st="5" end="5"/>
                                            </p:txEl>
                                          </p:spTgt>
                                        </p:tgtEl>
                                        <p:attrNameLst>
                                          <p:attrName>style.visibility</p:attrName>
                                        </p:attrNameLst>
                                      </p:cBhvr>
                                      <p:to>
                                        <p:strVal val="visible"/>
                                      </p:to>
                                    </p:set>
                                    <p:animEffect transition="in" filter="fade">
                                      <p:cBhvr>
                                        <p:cTn id="35" dur="1000"/>
                                        <p:tgtEl>
                                          <p:spTgt spid="37891">
                                            <p:txEl>
                                              <p:pRg st="5" end="5"/>
                                            </p:txEl>
                                          </p:spTgt>
                                        </p:tgtEl>
                                      </p:cBhvr>
                                    </p:animEffect>
                                    <p:anim calcmode="lin" valueType="num">
                                      <p:cBhvr>
                                        <p:cTn id="36" dur="10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789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7891">
                                            <p:txEl>
                                              <p:pRg st="6" end="6"/>
                                            </p:txEl>
                                          </p:spTgt>
                                        </p:tgtEl>
                                        <p:attrNameLst>
                                          <p:attrName>style.visibility</p:attrName>
                                        </p:attrNameLst>
                                      </p:cBhvr>
                                      <p:to>
                                        <p:strVal val="visible"/>
                                      </p:to>
                                    </p:set>
                                    <p:animEffect transition="in" filter="fade">
                                      <p:cBhvr>
                                        <p:cTn id="42" dur="1000"/>
                                        <p:tgtEl>
                                          <p:spTgt spid="37891">
                                            <p:txEl>
                                              <p:pRg st="6" end="6"/>
                                            </p:txEl>
                                          </p:spTgt>
                                        </p:tgtEl>
                                      </p:cBhvr>
                                    </p:animEffect>
                                    <p:anim calcmode="lin" valueType="num">
                                      <p:cBhvr>
                                        <p:cTn id="43" dur="1000" fill="hold"/>
                                        <p:tgtEl>
                                          <p:spTgt spid="3789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789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7891">
                                            <p:txEl>
                                              <p:pRg st="7" end="7"/>
                                            </p:txEl>
                                          </p:spTgt>
                                        </p:tgtEl>
                                        <p:attrNameLst>
                                          <p:attrName>style.visibility</p:attrName>
                                        </p:attrNameLst>
                                      </p:cBhvr>
                                      <p:to>
                                        <p:strVal val="visible"/>
                                      </p:to>
                                    </p:set>
                                    <p:animEffect transition="in" filter="fade">
                                      <p:cBhvr>
                                        <p:cTn id="49" dur="1000"/>
                                        <p:tgtEl>
                                          <p:spTgt spid="37891">
                                            <p:txEl>
                                              <p:pRg st="7" end="7"/>
                                            </p:txEl>
                                          </p:spTgt>
                                        </p:tgtEl>
                                      </p:cBhvr>
                                    </p:animEffect>
                                    <p:anim calcmode="lin" valueType="num">
                                      <p:cBhvr>
                                        <p:cTn id="50" dur="1000" fill="hold"/>
                                        <p:tgtEl>
                                          <p:spTgt spid="37891">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789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p:txBody>
          <a:bodyPr/>
          <a:lstStyle/>
          <a:p>
            <a:pPr eaLnBrk="1" hangingPunct="1"/>
            <a:r>
              <a:rPr lang="en-US" altLang="en-US" smtClean="0"/>
              <a:t>Transfer RNA</a:t>
            </a:r>
          </a:p>
        </p:txBody>
      </p:sp>
      <p:sp>
        <p:nvSpPr>
          <p:cNvPr id="69635" name="Rectangle 5"/>
          <p:cNvSpPr>
            <a:spLocks noGrp="1" noChangeArrowheads="1"/>
          </p:cNvSpPr>
          <p:nvPr>
            <p:ph idx="1"/>
          </p:nvPr>
        </p:nvSpPr>
        <p:spPr/>
        <p:txBody>
          <a:bodyPr>
            <a:normAutofit/>
          </a:bodyPr>
          <a:lstStyle/>
          <a:p>
            <a:pPr eaLnBrk="1" hangingPunct="1"/>
            <a:r>
              <a:rPr lang="en-US" altLang="en-US" dirty="0" err="1"/>
              <a:t>tRNA</a:t>
            </a:r>
            <a:r>
              <a:rPr lang="en-US" altLang="en-US" dirty="0"/>
              <a:t> look like three-lobed “cloverleaf” due to base pairing between complementary nucleotides on different regions of each </a:t>
            </a:r>
            <a:r>
              <a:rPr lang="en-US" altLang="en-US" dirty="0" err="1"/>
              <a:t>tRNA</a:t>
            </a:r>
            <a:r>
              <a:rPr lang="en-US" altLang="en-US" dirty="0"/>
              <a:t> molecule causing it to </a:t>
            </a:r>
            <a:r>
              <a:rPr lang="en-US" altLang="en-US" dirty="0" smtClean="0"/>
              <a:t>fold</a:t>
            </a:r>
          </a:p>
          <a:p>
            <a:r>
              <a:rPr lang="en-US" altLang="en-US" dirty="0"/>
              <a:t>A </a:t>
            </a:r>
            <a:r>
              <a:rPr lang="en-US" altLang="en-US" dirty="0" err="1"/>
              <a:t>tRNA</a:t>
            </a:r>
            <a:r>
              <a:rPr lang="en-US" altLang="en-US" dirty="0"/>
              <a:t> molecule is covalently linked to a </a:t>
            </a:r>
            <a:r>
              <a:rPr lang="en-US" altLang="en-US" dirty="0" smtClean="0"/>
              <a:t>specific amino </a:t>
            </a:r>
            <a:r>
              <a:rPr lang="en-US" altLang="en-US" dirty="0"/>
              <a:t>acid by an enzyme known as </a:t>
            </a:r>
            <a:r>
              <a:rPr lang="en-US" altLang="en-US" dirty="0" smtClean="0"/>
              <a:t>aminoacyl-</a:t>
            </a:r>
            <a:r>
              <a:rPr lang="en-US" altLang="en-US" dirty="0" err="1" smtClean="0"/>
              <a:t>tRNA</a:t>
            </a:r>
            <a:r>
              <a:rPr lang="en-US" altLang="en-US" dirty="0" smtClean="0"/>
              <a:t> </a:t>
            </a:r>
            <a:r>
              <a:rPr lang="en-US" altLang="en-US" dirty="0" err="1" smtClean="0"/>
              <a:t>synthetase</a:t>
            </a:r>
            <a:endParaRPr lang="en-US" altLang="en-US" dirty="0" smtClean="0"/>
          </a:p>
          <a:p>
            <a:r>
              <a:rPr lang="en-US" altLang="en-US" dirty="0"/>
              <a:t>There are 20 different </a:t>
            </a:r>
            <a:r>
              <a:rPr lang="en-US" altLang="en-US" dirty="0" smtClean="0"/>
              <a:t>aminoacyl-</a:t>
            </a:r>
            <a:r>
              <a:rPr lang="en-US" altLang="en-US" dirty="0" err="1" smtClean="0"/>
              <a:t>tRNA</a:t>
            </a:r>
            <a:r>
              <a:rPr lang="en-US" altLang="en-US" dirty="0" smtClean="0"/>
              <a:t> </a:t>
            </a:r>
            <a:r>
              <a:rPr lang="en-US" altLang="en-US" dirty="0" err="1" smtClean="0"/>
              <a:t>synthetases</a:t>
            </a:r>
            <a:r>
              <a:rPr lang="en-US" altLang="en-US" dirty="0"/>
              <a:t>, each of which catalyzes the linkage of </a:t>
            </a:r>
            <a:r>
              <a:rPr lang="en-US" altLang="en-US" dirty="0" smtClean="0"/>
              <a:t>a specific </a:t>
            </a:r>
            <a:r>
              <a:rPr lang="en-US" altLang="en-US" dirty="0"/>
              <a:t>amino acid to a specific type of </a:t>
            </a:r>
            <a:r>
              <a:rPr lang="en-US" altLang="en-US" dirty="0" err="1"/>
              <a:t>tRNA</a:t>
            </a:r>
            <a:r>
              <a:rPr lang="en-US" altLang="en-US" dirty="0"/>
              <a:t>.</a:t>
            </a:r>
          </a:p>
        </p:txBody>
      </p:sp>
    </p:spTree>
    <p:extLst>
      <p:ext uri="{BB962C8B-B14F-4D97-AF65-F5344CB8AC3E}">
        <p14:creationId xmlns:p14="http://schemas.microsoft.com/office/powerpoint/2010/main" val="27835164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p:nvPr>
        </p:nvPicPr>
        <p:blipFill>
          <a:blip r:embed="rId2"/>
          <a:stretch>
            <a:fillRect/>
          </a:stretch>
        </p:blipFill>
        <p:spPr>
          <a:xfrm>
            <a:off x="2557462" y="576633"/>
            <a:ext cx="7672387" cy="5847260"/>
          </a:xfrm>
          <a:prstGeom prst="rect">
            <a:avLst/>
          </a:prstGeom>
        </p:spPr>
      </p:pic>
    </p:spTree>
    <p:extLst>
      <p:ext uri="{BB962C8B-B14F-4D97-AF65-F5344CB8AC3E}">
        <p14:creationId xmlns:p14="http://schemas.microsoft.com/office/powerpoint/2010/main" val="1188755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682" name="Rectangle 4"/>
          <p:cNvSpPr>
            <a:spLocks noGrp="1" noChangeArrowheads="1"/>
          </p:cNvSpPr>
          <p:nvPr>
            <p:ph type="title"/>
          </p:nvPr>
        </p:nvSpPr>
        <p:spPr/>
        <p:txBody>
          <a:bodyPr/>
          <a:lstStyle/>
          <a:p>
            <a:pPr eaLnBrk="1" hangingPunct="1"/>
            <a:r>
              <a:rPr lang="en-US" altLang="en-US" smtClean="0"/>
              <a:t>Transfer RNA</a:t>
            </a:r>
          </a:p>
        </p:txBody>
      </p:sp>
      <p:sp>
        <p:nvSpPr>
          <p:cNvPr id="71683" name="Rectangle 5"/>
          <p:cNvSpPr>
            <a:spLocks noGrp="1" noChangeArrowheads="1"/>
          </p:cNvSpPr>
          <p:nvPr>
            <p:ph type="body" sz="half" idx="1"/>
          </p:nvPr>
        </p:nvSpPr>
        <p:spPr>
          <a:xfrm>
            <a:off x="385763" y="1268413"/>
            <a:ext cx="6573837" cy="5256212"/>
          </a:xfrm>
        </p:spPr>
        <p:txBody>
          <a:bodyPr/>
          <a:lstStyle/>
          <a:p>
            <a:pPr eaLnBrk="1" hangingPunct="1">
              <a:lnSpc>
                <a:spcPct val="90000"/>
              </a:lnSpc>
            </a:pPr>
            <a:r>
              <a:rPr lang="en-CA" altLang="en-US" dirty="0"/>
              <a:t>At the end of one lobe of </a:t>
            </a:r>
            <a:r>
              <a:rPr lang="en-CA" altLang="en-US" dirty="0" err="1"/>
              <a:t>tRNA</a:t>
            </a:r>
            <a:r>
              <a:rPr lang="en-CA" altLang="en-US" dirty="0"/>
              <a:t>, a sequence of three bases called the </a:t>
            </a:r>
            <a:r>
              <a:rPr lang="en-CA" altLang="en-US" b="1" dirty="0">
                <a:solidFill>
                  <a:srgbClr val="FF0066"/>
                </a:solidFill>
              </a:rPr>
              <a:t>anticodon</a:t>
            </a:r>
            <a:r>
              <a:rPr lang="en-CA" altLang="en-US" dirty="0"/>
              <a:t> recognizes and is complementary to the codon of the mRNA. </a:t>
            </a:r>
          </a:p>
          <a:p>
            <a:pPr eaLnBrk="1" hangingPunct="1">
              <a:lnSpc>
                <a:spcPct val="90000"/>
              </a:lnSpc>
            </a:pPr>
            <a:r>
              <a:rPr lang="en-CA" altLang="en-US" dirty="0"/>
              <a:t>The anticodon sequence is written in the 3’ to 5’ direction.</a:t>
            </a:r>
          </a:p>
          <a:p>
            <a:pPr eaLnBrk="1" hangingPunct="1">
              <a:lnSpc>
                <a:spcPct val="90000"/>
              </a:lnSpc>
            </a:pPr>
            <a:r>
              <a:rPr lang="en-CA" altLang="en-US" dirty="0"/>
              <a:t>At the 3’ end of the strand is an attachment site for the corresponding aa specified by the mRNA codon.</a:t>
            </a:r>
          </a:p>
          <a:p>
            <a:pPr eaLnBrk="1" hangingPunct="1">
              <a:lnSpc>
                <a:spcPct val="90000"/>
              </a:lnSpc>
            </a:pPr>
            <a:endParaRPr lang="en-US" altLang="en-US" dirty="0"/>
          </a:p>
        </p:txBody>
      </p:sp>
      <p:pic>
        <p:nvPicPr>
          <p:cNvPr id="71684" name="Picture 7" descr="u4fg1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7032626" y="1773239"/>
            <a:ext cx="3446463" cy="4751387"/>
          </a:xfrm>
          <a:noFill/>
        </p:spPr>
      </p:pic>
    </p:spTree>
    <p:extLst>
      <p:ext uri="{BB962C8B-B14F-4D97-AF65-F5344CB8AC3E}">
        <p14:creationId xmlns:p14="http://schemas.microsoft.com/office/powerpoint/2010/main" val="2613714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smtClean="0"/>
              <a:t>Wobble in the Genetic Code</a:t>
            </a:r>
          </a:p>
        </p:txBody>
      </p:sp>
      <p:sp>
        <p:nvSpPr>
          <p:cNvPr id="73731" name="Rectangle 3"/>
          <p:cNvSpPr>
            <a:spLocks noGrp="1" noChangeArrowheads="1"/>
          </p:cNvSpPr>
          <p:nvPr>
            <p:ph type="body" idx="1"/>
          </p:nvPr>
        </p:nvSpPr>
        <p:spPr>
          <a:xfrm>
            <a:off x="838200" y="1412875"/>
            <a:ext cx="9372600" cy="5111750"/>
          </a:xfrm>
        </p:spPr>
        <p:txBody>
          <a:bodyPr/>
          <a:lstStyle/>
          <a:p>
            <a:pPr eaLnBrk="1" hangingPunct="1"/>
            <a:r>
              <a:rPr lang="en-US" altLang="en-US" dirty="0" smtClean="0"/>
              <a:t>Although there are 64 possible codon combinations, the cytoplasm only holds about 35-45  different </a:t>
            </a:r>
            <a:r>
              <a:rPr lang="en-US" altLang="en-US" dirty="0" err="1" smtClean="0"/>
              <a:t>tRNAs</a:t>
            </a:r>
            <a:r>
              <a:rPr lang="en-US" altLang="en-US" dirty="0" smtClean="0"/>
              <a:t>.  This leaves some anti-codons pairing with more than one codon creating a more lenient compliment in the third position.  </a:t>
            </a:r>
          </a:p>
          <a:p>
            <a:pPr eaLnBrk="1" hangingPunct="1"/>
            <a:r>
              <a:rPr lang="en-US" altLang="en-US" dirty="0" smtClean="0"/>
              <a:t>This is consistent with the redundancy of amino acid codons in the </a:t>
            </a:r>
            <a:r>
              <a:rPr lang="en-US" altLang="en-US" dirty="0" smtClean="0">
                <a:solidFill>
                  <a:srgbClr val="FF0066"/>
                </a:solidFill>
              </a:rPr>
              <a:t>“wobble position hypothesis”</a:t>
            </a:r>
          </a:p>
        </p:txBody>
      </p:sp>
    </p:spTree>
    <p:extLst>
      <p:ext uri="{BB962C8B-B14F-4D97-AF65-F5344CB8AC3E}">
        <p14:creationId xmlns:p14="http://schemas.microsoft.com/office/powerpoint/2010/main" val="31053663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http://www.ewa.cz/pages1/813_soubory/tRNA_wobble.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228600"/>
            <a:ext cx="9144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3687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p:txBody>
          <a:bodyPr/>
          <a:lstStyle/>
          <a:p>
            <a:pPr eaLnBrk="1" hangingPunct="1"/>
            <a:r>
              <a:rPr lang="en-US" altLang="en-US" smtClean="0">
                <a:solidFill>
                  <a:srgbClr val="FF0000"/>
                </a:solidFill>
              </a:rPr>
              <a:t>Aminoacyl-tRNA synthet</a:t>
            </a:r>
            <a:r>
              <a:rPr lang="en-US" altLang="en-US" u="sng" smtClean="0">
                <a:solidFill>
                  <a:srgbClr val="FF0000"/>
                </a:solidFill>
              </a:rPr>
              <a:t>ase</a:t>
            </a:r>
          </a:p>
        </p:txBody>
      </p:sp>
      <p:sp>
        <p:nvSpPr>
          <p:cNvPr id="77827" name="Rectangle 5"/>
          <p:cNvSpPr>
            <a:spLocks noGrp="1" noChangeArrowheads="1"/>
          </p:cNvSpPr>
          <p:nvPr>
            <p:ph type="body" sz="half" idx="1"/>
          </p:nvPr>
        </p:nvSpPr>
        <p:spPr>
          <a:xfrm>
            <a:off x="609600" y="1484314"/>
            <a:ext cx="5907088" cy="5184775"/>
          </a:xfrm>
        </p:spPr>
        <p:txBody>
          <a:bodyPr/>
          <a:lstStyle/>
          <a:p>
            <a:pPr eaLnBrk="1" hangingPunct="1">
              <a:lnSpc>
                <a:spcPct val="90000"/>
              </a:lnSpc>
            </a:pPr>
            <a:r>
              <a:rPr lang="en-US" altLang="en-US" b="1" dirty="0">
                <a:solidFill>
                  <a:srgbClr val="FF0066"/>
                </a:solidFill>
              </a:rPr>
              <a:t>Aa-</a:t>
            </a:r>
            <a:r>
              <a:rPr lang="en-US" altLang="en-US" b="1" dirty="0" err="1">
                <a:solidFill>
                  <a:srgbClr val="FF0066"/>
                </a:solidFill>
              </a:rPr>
              <a:t>tRNA</a:t>
            </a:r>
            <a:r>
              <a:rPr lang="en-US" altLang="en-US" dirty="0"/>
              <a:t> (</a:t>
            </a:r>
            <a:r>
              <a:rPr lang="en-US" altLang="en-US" dirty="0" err="1"/>
              <a:t>tRNA</a:t>
            </a:r>
            <a:r>
              <a:rPr lang="en-US" altLang="en-US" dirty="0"/>
              <a:t> molecule bound to its particular amino acid)  has 2 binding sites; one is for a specific amino acid, the other is specific to a particular anticodon</a:t>
            </a:r>
          </a:p>
          <a:p>
            <a:pPr eaLnBrk="1" hangingPunct="1">
              <a:lnSpc>
                <a:spcPct val="90000"/>
              </a:lnSpc>
            </a:pPr>
            <a:r>
              <a:rPr lang="en-US" altLang="en-US" dirty="0"/>
              <a:t>When both are in the enzyme’s active site the enzyme catalyzes a reaction that binds the two.</a:t>
            </a:r>
          </a:p>
        </p:txBody>
      </p:sp>
      <p:pic>
        <p:nvPicPr>
          <p:cNvPr id="77828" name="Picture 8" descr="molecular%20function"/>
          <p:cNvPicPr>
            <a:picLocks noChangeAspect="1" noChangeArrowheads="1"/>
          </p:cNvPicPr>
          <p:nvPr/>
        </p:nvPicPr>
        <p:blipFill>
          <a:blip r:embed="rId3">
            <a:lum contrast="6000"/>
            <a:extLst>
              <a:ext uri="{28A0092B-C50C-407E-A947-70E740481C1C}">
                <a14:useLocalDpi xmlns:a14="http://schemas.microsoft.com/office/drawing/2010/main" val="0"/>
              </a:ext>
            </a:extLst>
          </a:blip>
          <a:srcRect t="52829"/>
          <a:stretch>
            <a:fillRect/>
          </a:stretch>
        </p:blipFill>
        <p:spPr bwMode="auto">
          <a:xfrm>
            <a:off x="6816725" y="1557338"/>
            <a:ext cx="3600450"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32266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mtClean="0"/>
              <a:t>Ribosomes</a:t>
            </a:r>
          </a:p>
        </p:txBody>
      </p:sp>
      <p:sp>
        <p:nvSpPr>
          <p:cNvPr id="79875" name="Rectangle 3"/>
          <p:cNvSpPr>
            <a:spLocks noGrp="1" noChangeArrowheads="1"/>
          </p:cNvSpPr>
          <p:nvPr>
            <p:ph type="body" sz="half" idx="1"/>
          </p:nvPr>
        </p:nvSpPr>
        <p:spPr>
          <a:xfrm>
            <a:off x="609601" y="1341438"/>
            <a:ext cx="5846764" cy="5256212"/>
          </a:xfrm>
        </p:spPr>
        <p:txBody>
          <a:bodyPr/>
          <a:lstStyle/>
          <a:p>
            <a:pPr eaLnBrk="1" hangingPunct="1"/>
            <a:r>
              <a:rPr lang="en-US" altLang="en-US" dirty="0"/>
              <a:t>Ribosomes are the site of protein synthesis.  </a:t>
            </a:r>
            <a:endParaRPr lang="en-US" altLang="en-US" dirty="0" smtClean="0"/>
          </a:p>
          <a:p>
            <a:pPr eaLnBrk="1" hangingPunct="1"/>
            <a:r>
              <a:rPr lang="en-US" altLang="en-US" dirty="0" smtClean="0"/>
              <a:t>A </a:t>
            </a:r>
            <a:r>
              <a:rPr lang="en-US" altLang="en-US" dirty="0"/>
              <a:t>ribosome is a complex that contains a cluster of different kinds of proteins and </a:t>
            </a:r>
            <a:r>
              <a:rPr lang="en-US" altLang="en-US" dirty="0" err="1"/>
              <a:t>rRNA</a:t>
            </a:r>
            <a:r>
              <a:rPr lang="en-US" altLang="en-US" dirty="0"/>
              <a:t> which are linear strands of RNA</a:t>
            </a:r>
          </a:p>
          <a:p>
            <a:pPr eaLnBrk="1" hangingPunct="1"/>
            <a:r>
              <a:rPr lang="en-US" altLang="en-US" dirty="0"/>
              <a:t>The ribosome has binding sites for the mRNA transcript and the aa-</a:t>
            </a:r>
            <a:r>
              <a:rPr lang="en-US" altLang="en-US" dirty="0" err="1"/>
              <a:t>tRNA</a:t>
            </a:r>
            <a:r>
              <a:rPr lang="en-US" altLang="en-US" dirty="0"/>
              <a:t> molecules.</a:t>
            </a:r>
          </a:p>
        </p:txBody>
      </p:sp>
      <p:pic>
        <p:nvPicPr>
          <p:cNvPr id="79876" name="Picture 6" descr="rib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6" y="1557339"/>
            <a:ext cx="3744913"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312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title" idx="4294967295"/>
          </p:nvPr>
        </p:nvSpPr>
        <p:spPr>
          <a:xfrm>
            <a:off x="2192339" y="274639"/>
            <a:ext cx="6594475" cy="992187"/>
          </a:xfrm>
        </p:spPr>
        <p:txBody>
          <a:bodyPr/>
          <a:lstStyle/>
          <a:p>
            <a:pPr eaLnBrk="1" hangingPunct="1"/>
            <a:r>
              <a:rPr lang="en-US" altLang="en-US" sz="3200" b="1"/>
              <a:t>THE CENTRAL DOGMA OF PROTEIN SYNTHESIS</a:t>
            </a:r>
          </a:p>
        </p:txBody>
      </p:sp>
      <p:pic>
        <p:nvPicPr>
          <p:cNvPr id="9219" name="Picture 6" descr="image00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4224338" y="1700214"/>
            <a:ext cx="4392612" cy="4897437"/>
          </a:xfrm>
          <a:noFill/>
        </p:spPr>
      </p:pic>
    </p:spTree>
    <p:extLst>
      <p:ext uri="{BB962C8B-B14F-4D97-AF65-F5344CB8AC3E}">
        <p14:creationId xmlns:p14="http://schemas.microsoft.com/office/powerpoint/2010/main" val="12912755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mtClean="0"/>
              <a:t>Ribosomes</a:t>
            </a:r>
          </a:p>
        </p:txBody>
      </p:sp>
      <p:sp>
        <p:nvSpPr>
          <p:cNvPr id="81923" name="Rectangle 3"/>
          <p:cNvSpPr>
            <a:spLocks noGrp="1" noChangeArrowheads="1"/>
          </p:cNvSpPr>
          <p:nvPr>
            <p:ph type="body" idx="1"/>
          </p:nvPr>
        </p:nvSpPr>
        <p:spPr/>
        <p:txBody>
          <a:bodyPr/>
          <a:lstStyle/>
          <a:p>
            <a:pPr eaLnBrk="1" hangingPunct="1"/>
            <a:r>
              <a:rPr lang="en-US" altLang="en-US" dirty="0" smtClean="0"/>
              <a:t>Each active ribosome has 3 different binding sites for </a:t>
            </a:r>
            <a:r>
              <a:rPr lang="en-US" altLang="en-US" dirty="0" err="1" smtClean="0"/>
              <a:t>tRNA</a:t>
            </a:r>
            <a:r>
              <a:rPr lang="en-US" altLang="en-US" dirty="0" smtClean="0"/>
              <a:t> molecules: the </a:t>
            </a:r>
            <a:r>
              <a:rPr lang="en-US" altLang="en-US" b="1" dirty="0" smtClean="0">
                <a:solidFill>
                  <a:srgbClr val="FF0066"/>
                </a:solidFill>
              </a:rPr>
              <a:t>P (peptide) site</a:t>
            </a:r>
            <a:r>
              <a:rPr lang="en-US" altLang="en-US" dirty="0" smtClean="0"/>
              <a:t>, which holds one aa-</a:t>
            </a:r>
            <a:r>
              <a:rPr lang="en-US" altLang="en-US" dirty="0" err="1" smtClean="0"/>
              <a:t>tRNA</a:t>
            </a:r>
            <a:r>
              <a:rPr lang="en-US" altLang="en-US" dirty="0" smtClean="0"/>
              <a:t> and the growing chain of amino acids; </a:t>
            </a:r>
          </a:p>
          <a:p>
            <a:pPr eaLnBrk="1" hangingPunct="1"/>
            <a:r>
              <a:rPr lang="en-US" altLang="en-US" dirty="0" smtClean="0"/>
              <a:t>the </a:t>
            </a:r>
            <a:r>
              <a:rPr lang="en-US" altLang="en-US" b="1" dirty="0" smtClean="0">
                <a:solidFill>
                  <a:srgbClr val="FF0066"/>
                </a:solidFill>
              </a:rPr>
              <a:t>A (acceptor) site</a:t>
            </a:r>
            <a:r>
              <a:rPr lang="en-US" altLang="en-US" dirty="0" smtClean="0"/>
              <a:t>, which holds the </a:t>
            </a:r>
            <a:r>
              <a:rPr lang="en-US" altLang="en-US" dirty="0" err="1" smtClean="0"/>
              <a:t>tRNA</a:t>
            </a:r>
            <a:r>
              <a:rPr lang="en-US" altLang="en-US" dirty="0" smtClean="0"/>
              <a:t> bringing the next amino acid to be added to the chain; and </a:t>
            </a:r>
          </a:p>
          <a:p>
            <a:pPr eaLnBrk="1" hangingPunct="1"/>
            <a:r>
              <a:rPr lang="en-US" altLang="en-US" dirty="0" smtClean="0"/>
              <a:t>the </a:t>
            </a:r>
            <a:r>
              <a:rPr lang="en-US" altLang="en-US" b="1" dirty="0" smtClean="0">
                <a:solidFill>
                  <a:srgbClr val="FF0066"/>
                </a:solidFill>
              </a:rPr>
              <a:t>E (exit) site</a:t>
            </a:r>
            <a:r>
              <a:rPr lang="en-US" altLang="en-US" dirty="0" smtClean="0"/>
              <a:t>, which releases the </a:t>
            </a:r>
            <a:r>
              <a:rPr lang="en-US" altLang="en-US" dirty="0" err="1" smtClean="0"/>
              <a:t>tRNA</a:t>
            </a:r>
            <a:r>
              <a:rPr lang="en-US" altLang="en-US" dirty="0" smtClean="0"/>
              <a:t> molecules back into the cytoplasm.</a:t>
            </a:r>
          </a:p>
        </p:txBody>
      </p:sp>
    </p:spTree>
    <p:extLst>
      <p:ext uri="{BB962C8B-B14F-4D97-AF65-F5344CB8AC3E}">
        <p14:creationId xmlns:p14="http://schemas.microsoft.com/office/powerpoint/2010/main" val="12577194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p:cNvSpPr>
            <a:spLocks noGrp="1" noChangeArrowheads="1"/>
          </p:cNvSpPr>
          <p:nvPr>
            <p:ph type="body" sz="half" idx="1"/>
          </p:nvPr>
        </p:nvSpPr>
        <p:spPr>
          <a:xfrm>
            <a:off x="357189" y="188914"/>
            <a:ext cx="5883276" cy="6408737"/>
          </a:xfrm>
        </p:spPr>
        <p:txBody>
          <a:bodyPr/>
          <a:lstStyle/>
          <a:p>
            <a:pPr eaLnBrk="1" hangingPunct="1">
              <a:lnSpc>
                <a:spcPct val="80000"/>
              </a:lnSpc>
            </a:pPr>
            <a:endParaRPr lang="en-US" altLang="en-US" dirty="0"/>
          </a:p>
          <a:p>
            <a:pPr eaLnBrk="1" hangingPunct="1">
              <a:lnSpc>
                <a:spcPct val="80000"/>
              </a:lnSpc>
            </a:pPr>
            <a:r>
              <a:rPr lang="en-US" altLang="en-US" dirty="0"/>
              <a:t>The anticodon of an aa-</a:t>
            </a:r>
            <a:r>
              <a:rPr lang="en-US" altLang="en-US" dirty="0" err="1"/>
              <a:t>tRNA</a:t>
            </a:r>
            <a:r>
              <a:rPr lang="en-US" altLang="en-US" dirty="0"/>
              <a:t> molecule binds to the mRNA codon exposed in the A site.</a:t>
            </a:r>
          </a:p>
          <a:p>
            <a:pPr eaLnBrk="1" hangingPunct="1">
              <a:lnSpc>
                <a:spcPct val="80000"/>
              </a:lnSpc>
            </a:pPr>
            <a:r>
              <a:rPr lang="en-US" altLang="en-US" dirty="0" smtClean="0"/>
              <a:t>Enzymes </a:t>
            </a:r>
            <a:r>
              <a:rPr lang="en-US" altLang="en-US" dirty="0"/>
              <a:t>catalyze the formation of a bond between the last aa on the lengthening polypeptide and the new aa.  The polypeptide chain is transferred from the </a:t>
            </a:r>
            <a:r>
              <a:rPr lang="en-US" altLang="en-US" dirty="0" err="1"/>
              <a:t>tRNA</a:t>
            </a:r>
            <a:r>
              <a:rPr lang="en-US" altLang="en-US" dirty="0"/>
              <a:t> in the P site to the </a:t>
            </a:r>
            <a:r>
              <a:rPr lang="en-US" altLang="en-US" dirty="0" err="1"/>
              <a:t>tRNA</a:t>
            </a:r>
            <a:r>
              <a:rPr lang="en-US" altLang="en-US" dirty="0"/>
              <a:t> in the A site.</a:t>
            </a:r>
          </a:p>
          <a:p>
            <a:pPr eaLnBrk="1" hangingPunct="1">
              <a:lnSpc>
                <a:spcPct val="80000"/>
              </a:lnSpc>
            </a:pPr>
            <a:r>
              <a:rPr lang="en-US" altLang="en-US" dirty="0" smtClean="0"/>
              <a:t>The </a:t>
            </a:r>
            <a:r>
              <a:rPr lang="en-US" altLang="en-US" i="1" dirty="0"/>
              <a:t>ribosome moves</a:t>
            </a:r>
            <a:r>
              <a:rPr lang="en-US" altLang="en-US" dirty="0"/>
              <a:t> down the mRNA strand, shifting the binding site a distance of 3 nucleotides (1 codon), this is called </a:t>
            </a:r>
            <a:r>
              <a:rPr lang="en-US" altLang="en-US" b="1" dirty="0"/>
              <a:t>translocation</a:t>
            </a:r>
            <a:r>
              <a:rPr lang="en-US" altLang="en-US" dirty="0"/>
              <a:t>.  A new A site is exposed as the </a:t>
            </a:r>
            <a:r>
              <a:rPr lang="en-US" altLang="en-US" dirty="0" err="1"/>
              <a:t>tRNA</a:t>
            </a:r>
            <a:r>
              <a:rPr lang="en-US" altLang="en-US" dirty="0"/>
              <a:t> that was in the P site is moved to the E site and released.</a:t>
            </a:r>
          </a:p>
          <a:p>
            <a:pPr eaLnBrk="1" hangingPunct="1">
              <a:lnSpc>
                <a:spcPct val="80000"/>
              </a:lnSpc>
            </a:pPr>
            <a:endParaRPr lang="en-US" altLang="en-US" sz="2200" dirty="0"/>
          </a:p>
          <a:p>
            <a:pPr eaLnBrk="1" hangingPunct="1">
              <a:lnSpc>
                <a:spcPct val="80000"/>
              </a:lnSpc>
            </a:pPr>
            <a:endParaRPr lang="en-US" altLang="en-US" sz="1800" dirty="0"/>
          </a:p>
          <a:p>
            <a:pPr eaLnBrk="1" hangingPunct="1">
              <a:lnSpc>
                <a:spcPct val="80000"/>
              </a:lnSpc>
              <a:buFontTx/>
              <a:buNone/>
            </a:pPr>
            <a:endParaRPr lang="en-US" altLang="en-US" sz="1800" dirty="0"/>
          </a:p>
        </p:txBody>
      </p:sp>
      <p:pic>
        <p:nvPicPr>
          <p:cNvPr id="83971" name="Picture 8" descr="translation_elon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438" y="333376"/>
            <a:ext cx="4500562" cy="63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6864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6018" name="Picture 5" descr="Ch3C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3899870"/>
      </p:ext>
    </p:extLst>
  </p:cSld>
  <p:clrMapOvr>
    <a:masterClrMapping/>
  </p:clrMapOvr>
  <p:transition>
    <p:pull dir="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8066" name="Picture 2" descr="rib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345888"/>
      </p:ext>
    </p:extLst>
  </p:cSld>
  <p:clrMapOvr>
    <a:masterClrMapping/>
  </p:clrMapOvr>
  <p:transition>
    <p:comb/>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CA" altLang="en-US" smtClean="0"/>
              <a:t>Termination of Protein Synthesis</a:t>
            </a:r>
          </a:p>
        </p:txBody>
      </p:sp>
      <p:sp>
        <p:nvSpPr>
          <p:cNvPr id="41987" name="Rectangle 3"/>
          <p:cNvSpPr>
            <a:spLocks noGrp="1" noChangeArrowheads="1"/>
          </p:cNvSpPr>
          <p:nvPr>
            <p:ph type="body" idx="1"/>
          </p:nvPr>
        </p:nvSpPr>
        <p:spPr>
          <a:xfrm>
            <a:off x="838200" y="1600201"/>
            <a:ext cx="9372600" cy="4924425"/>
          </a:xfrm>
        </p:spPr>
        <p:txBody>
          <a:bodyPr/>
          <a:lstStyle/>
          <a:p>
            <a:pPr eaLnBrk="1" hangingPunct="1">
              <a:lnSpc>
                <a:spcPct val="90000"/>
              </a:lnSpc>
            </a:pPr>
            <a:r>
              <a:rPr lang="en-CA" altLang="en-US" dirty="0" smtClean="0"/>
              <a:t>Translocation of the ribosome exposes a stop codon in the A site.  Stop codons do not code for an aa, there are no corresponding </a:t>
            </a:r>
            <a:r>
              <a:rPr lang="en-CA" altLang="en-US" dirty="0" err="1" smtClean="0"/>
              <a:t>tRNAs</a:t>
            </a:r>
            <a:r>
              <a:rPr lang="en-CA" altLang="en-US" dirty="0" smtClean="0"/>
              <a:t>.</a:t>
            </a:r>
          </a:p>
          <a:p>
            <a:pPr eaLnBrk="1" hangingPunct="1">
              <a:lnSpc>
                <a:spcPct val="90000"/>
              </a:lnSpc>
            </a:pPr>
            <a:r>
              <a:rPr lang="en-CA" altLang="en-US" dirty="0" smtClean="0"/>
              <a:t>A protein called a </a:t>
            </a:r>
            <a:r>
              <a:rPr lang="en-CA" altLang="en-US" b="1" dirty="0" smtClean="0"/>
              <a:t>release factor</a:t>
            </a:r>
            <a:r>
              <a:rPr lang="en-CA" altLang="en-US" dirty="0" smtClean="0"/>
              <a:t> binds to the exposed A site causing the polypeptide to separate from the remaining </a:t>
            </a:r>
            <a:r>
              <a:rPr lang="en-CA" altLang="en-US" dirty="0" err="1" smtClean="0"/>
              <a:t>tRNA</a:t>
            </a:r>
            <a:r>
              <a:rPr lang="en-CA" altLang="en-US" dirty="0" smtClean="0"/>
              <a:t> molecule</a:t>
            </a:r>
          </a:p>
          <a:p>
            <a:pPr eaLnBrk="1" hangingPunct="1">
              <a:lnSpc>
                <a:spcPct val="90000"/>
              </a:lnSpc>
            </a:pPr>
            <a:r>
              <a:rPr lang="en-CA" altLang="en-US" dirty="0" smtClean="0"/>
              <a:t>Ribosome falls of the mRNA and translation stops</a:t>
            </a:r>
          </a:p>
        </p:txBody>
      </p:sp>
    </p:spTree>
    <p:extLst>
      <p:ext uri="{BB962C8B-B14F-4D97-AF65-F5344CB8AC3E}">
        <p14:creationId xmlns:p14="http://schemas.microsoft.com/office/powerpoint/2010/main" val="1162443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87">
                                            <p:txEl>
                                              <p:pRg st="1" end="1"/>
                                            </p:txEl>
                                          </p:spTgt>
                                        </p:tgtEl>
                                        <p:attrNameLst>
                                          <p:attrName>style.visibility</p:attrName>
                                        </p:attrNameLst>
                                      </p:cBhvr>
                                      <p:to>
                                        <p:strVal val="visible"/>
                                      </p:to>
                                    </p:set>
                                    <p:animEffect transition="in" filter="fade">
                                      <p:cBhvr>
                                        <p:cTn id="14" dur="1000"/>
                                        <p:tgtEl>
                                          <p:spTgt spid="41987">
                                            <p:txEl>
                                              <p:pRg st="1" end="1"/>
                                            </p:txEl>
                                          </p:spTgt>
                                        </p:tgtEl>
                                      </p:cBhvr>
                                    </p:animEffect>
                                    <p:anim calcmode="lin" valueType="num">
                                      <p:cBhvr>
                                        <p:cTn id="15"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987">
                                            <p:txEl>
                                              <p:pRg st="2" end="2"/>
                                            </p:txEl>
                                          </p:spTgt>
                                        </p:tgtEl>
                                        <p:attrNameLst>
                                          <p:attrName>style.visibility</p:attrName>
                                        </p:attrNameLst>
                                      </p:cBhvr>
                                      <p:to>
                                        <p:strVal val="visible"/>
                                      </p:to>
                                    </p:set>
                                    <p:animEffect transition="in" filter="fade">
                                      <p:cBhvr>
                                        <p:cTn id="21" dur="1000"/>
                                        <p:tgtEl>
                                          <p:spTgt spid="41987">
                                            <p:txEl>
                                              <p:pRg st="2" end="2"/>
                                            </p:txEl>
                                          </p:spTgt>
                                        </p:tgtEl>
                                      </p:cBhvr>
                                    </p:animEffect>
                                    <p:anim calcmode="lin" valueType="num">
                                      <p:cBhvr>
                                        <p:cTn id="22"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198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7" descr="genp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484314"/>
            <a:ext cx="8532812"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8"/>
          <p:cNvSpPr>
            <a:spLocks noGrp="1" noChangeArrowheads="1"/>
          </p:cNvSpPr>
          <p:nvPr>
            <p:ph type="title"/>
          </p:nvPr>
        </p:nvSpPr>
        <p:spPr/>
        <p:txBody>
          <a:bodyPr/>
          <a:lstStyle/>
          <a:p>
            <a:pPr eaLnBrk="1" hangingPunct="1"/>
            <a:r>
              <a:rPr lang="en-US" altLang="en-US" sz="4000"/>
              <a:t>Termination of Protein Synthesis</a:t>
            </a:r>
          </a:p>
        </p:txBody>
      </p:sp>
    </p:spTree>
    <p:extLst>
      <p:ext uri="{BB962C8B-B14F-4D97-AF65-F5344CB8AC3E}">
        <p14:creationId xmlns:p14="http://schemas.microsoft.com/office/powerpoint/2010/main" val="40565215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noChangeArrowheads="1"/>
          </p:cNvSpPr>
          <p:nvPr>
            <p:ph type="title"/>
          </p:nvPr>
        </p:nvSpPr>
        <p:spPr/>
        <p:txBody>
          <a:bodyPr>
            <a:normAutofit/>
          </a:bodyPr>
          <a:lstStyle/>
          <a:p>
            <a:r>
              <a:rPr lang="en-US" altLang="en-US" sz="3600" b="1" dirty="0" smtClean="0"/>
              <a:t>Synthesis of other substances in the cell</a:t>
            </a:r>
            <a:endParaRPr lang="en-US" altLang="en-US" sz="3600" b="1" dirty="0"/>
          </a:p>
        </p:txBody>
      </p:sp>
      <p:sp>
        <p:nvSpPr>
          <p:cNvPr id="93187" name="Content Placeholder 2"/>
          <p:cNvSpPr>
            <a:spLocks noGrp="1" noChangeArrowheads="1"/>
          </p:cNvSpPr>
          <p:nvPr>
            <p:ph idx="1"/>
          </p:nvPr>
        </p:nvSpPr>
        <p:spPr/>
        <p:txBody>
          <a:bodyPr/>
          <a:lstStyle/>
          <a:p>
            <a:r>
              <a:rPr lang="en-US" altLang="en-US" dirty="0" smtClean="0"/>
              <a:t>Many protein enzymes formed as described control essentially all the other chemical reactions that take place in cells</a:t>
            </a:r>
          </a:p>
          <a:p>
            <a:r>
              <a:rPr lang="en-US" altLang="en-US" dirty="0" smtClean="0"/>
              <a:t>They promote synthesis of lipids, glycogen, purines, pyrimidines, and hundreds of other substances.</a:t>
            </a:r>
          </a:p>
          <a:p>
            <a:r>
              <a:rPr lang="en-US" altLang="en-US" dirty="0" smtClean="0"/>
              <a:t>It is by means of all these substances that the many functions of the cells are performed</a:t>
            </a:r>
          </a:p>
        </p:txBody>
      </p:sp>
    </p:spTree>
    <p:extLst>
      <p:ext uri="{BB962C8B-B14F-4D97-AF65-F5344CB8AC3E}">
        <p14:creationId xmlns:p14="http://schemas.microsoft.com/office/powerpoint/2010/main" val="14841221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r>
              <a:rPr lang="en-US" altLang="en-US" sz="3600" b="1" dirty="0" smtClean="0"/>
              <a:t>Control of gene function and biochemical activity in cells</a:t>
            </a:r>
            <a:endParaRPr lang="en-US" altLang="en-US" sz="3600" dirty="0"/>
          </a:p>
        </p:txBody>
      </p:sp>
      <p:sp>
        <p:nvSpPr>
          <p:cNvPr id="94211" name="Content Placeholder 2"/>
          <p:cNvSpPr>
            <a:spLocks noGrp="1" noChangeArrowheads="1"/>
          </p:cNvSpPr>
          <p:nvPr>
            <p:ph idx="1"/>
          </p:nvPr>
        </p:nvSpPr>
        <p:spPr/>
        <p:txBody>
          <a:bodyPr/>
          <a:lstStyle/>
          <a:p>
            <a:r>
              <a:rPr lang="en-US" altLang="en-US" dirty="0" smtClean="0"/>
              <a:t>Genes control both the physical and the chemical functions of the cells</a:t>
            </a:r>
          </a:p>
          <a:p>
            <a:r>
              <a:rPr lang="en-US" altLang="en-US" dirty="0" smtClean="0"/>
              <a:t>Each cell has powerful internal feedback control mechanisms that keep the various functional operations of the cell in step with one another</a:t>
            </a:r>
          </a:p>
          <a:p>
            <a:r>
              <a:rPr lang="en-US" altLang="en-US" dirty="0" smtClean="0"/>
              <a:t>For each gene there is at least one such feedback mechanism</a:t>
            </a:r>
          </a:p>
        </p:txBody>
      </p:sp>
    </p:spTree>
    <p:extLst>
      <p:ext uri="{BB962C8B-B14F-4D97-AF65-F5344CB8AC3E}">
        <p14:creationId xmlns:p14="http://schemas.microsoft.com/office/powerpoint/2010/main" val="38540112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smtClean="0"/>
          </a:p>
        </p:txBody>
      </p:sp>
      <p:sp>
        <p:nvSpPr>
          <p:cNvPr id="95235" name="Content Placeholder 2"/>
          <p:cNvSpPr>
            <a:spLocks noGrp="1" noChangeArrowheads="1"/>
          </p:cNvSpPr>
          <p:nvPr>
            <p:ph idx="1"/>
          </p:nvPr>
        </p:nvSpPr>
        <p:spPr/>
        <p:txBody>
          <a:bodyPr/>
          <a:lstStyle/>
          <a:p>
            <a:r>
              <a:rPr lang="en-US" altLang="en-US" smtClean="0"/>
              <a:t>There are 2 methods by which the biochemical activities in the cell are controlled. </a:t>
            </a:r>
          </a:p>
          <a:p>
            <a:r>
              <a:rPr lang="en-US" altLang="en-US" smtClean="0"/>
              <a:t>1. Genetic regulation</a:t>
            </a:r>
            <a:r>
              <a:rPr lang="en-US" altLang="en-US" i="1" smtClean="0"/>
              <a:t>, </a:t>
            </a:r>
            <a:r>
              <a:rPr lang="en-US" altLang="en-US" smtClean="0"/>
              <a:t>in which the degree of activation genes themselves is controlled</a:t>
            </a:r>
          </a:p>
          <a:p>
            <a:r>
              <a:rPr lang="en-US" altLang="en-US" smtClean="0"/>
              <a:t>2. Enzyme regulation</a:t>
            </a:r>
            <a:r>
              <a:rPr lang="en-US" altLang="en-US" i="1" smtClean="0"/>
              <a:t>, </a:t>
            </a:r>
            <a:r>
              <a:rPr lang="en-US" altLang="en-US" smtClean="0"/>
              <a:t>in which activity levels of already formed enzymes in the cell are controlled</a:t>
            </a:r>
          </a:p>
        </p:txBody>
      </p:sp>
    </p:spTree>
    <p:extLst>
      <p:ext uri="{BB962C8B-B14F-4D97-AF65-F5344CB8AC3E}">
        <p14:creationId xmlns:p14="http://schemas.microsoft.com/office/powerpoint/2010/main" val="10369516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r>
              <a:rPr lang="en-US" altLang="en-US" sz="3200" b="1"/>
              <a:t>Genetic Regulation</a:t>
            </a:r>
            <a:endParaRPr lang="en-US" altLang="en-US" sz="3200"/>
          </a:p>
        </p:txBody>
      </p:sp>
      <p:sp>
        <p:nvSpPr>
          <p:cNvPr id="96259" name="Content Placeholder 2"/>
          <p:cNvSpPr>
            <a:spLocks noGrp="1" noChangeArrowheads="1"/>
          </p:cNvSpPr>
          <p:nvPr>
            <p:ph idx="1"/>
          </p:nvPr>
        </p:nvSpPr>
        <p:spPr/>
        <p:txBody>
          <a:bodyPr/>
          <a:lstStyle/>
          <a:p>
            <a:r>
              <a:rPr lang="en-US" altLang="en-US" smtClean="0"/>
              <a:t>Synthesis of a cellular biochemical product requires a series of rxns, and each of these rxns is catalyzed by a special enzyme. </a:t>
            </a:r>
          </a:p>
          <a:p>
            <a:r>
              <a:rPr lang="en-US" altLang="en-US" smtClean="0"/>
              <a:t>Formation of enzymes needed for these synthetic process is controlled by a sequence of genes located one after the other on the same chromosomal DNA strand. </a:t>
            </a:r>
          </a:p>
        </p:txBody>
      </p:sp>
    </p:spTree>
    <p:extLst>
      <p:ext uri="{BB962C8B-B14F-4D97-AF65-F5344CB8AC3E}">
        <p14:creationId xmlns:p14="http://schemas.microsoft.com/office/powerpoint/2010/main" val="3946589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pPr eaLnBrk="1" hangingPunct="1"/>
            <a:r>
              <a:rPr lang="en-US" altLang="en-US" b="1" smtClean="0">
                <a:latin typeface="Arial" panose="020B0604020202020204" pitchFamily="34" charset="0"/>
              </a:rPr>
              <a:t>Central Dogma</a:t>
            </a:r>
          </a:p>
        </p:txBody>
      </p:sp>
      <p:sp>
        <p:nvSpPr>
          <p:cNvPr id="3075" name="Rectangle 3"/>
          <p:cNvSpPr>
            <a:spLocks noGrp="1"/>
          </p:cNvSpPr>
          <p:nvPr>
            <p:ph idx="1"/>
          </p:nvPr>
        </p:nvSpPr>
        <p:spPr>
          <a:xfrm>
            <a:off x="1981200" y="1219200"/>
            <a:ext cx="8229600" cy="4953000"/>
          </a:xfrm>
        </p:spPr>
        <p:txBody>
          <a:bodyPr>
            <a:normAutofit lnSpcReduction="10000"/>
          </a:bodyPr>
          <a:lstStyle/>
          <a:p>
            <a:pPr eaLnBrk="1" hangingPunct="1">
              <a:lnSpc>
                <a:spcPct val="80000"/>
              </a:lnSpc>
              <a:buFont typeface="Wingdings" panose="05000000000000000000" pitchFamily="2" charset="2"/>
              <a:buNone/>
            </a:pPr>
            <a:endParaRPr lang="en-US" altLang="en-US" sz="2400" b="1">
              <a:latin typeface="Arial" panose="020B0604020202020204" pitchFamily="34" charset="0"/>
            </a:endParaRPr>
          </a:p>
          <a:p>
            <a:pPr eaLnBrk="1" hangingPunct="1">
              <a:lnSpc>
                <a:spcPct val="80000"/>
              </a:lnSpc>
              <a:buFont typeface="Wingdings" panose="05000000000000000000" pitchFamily="2" charset="2"/>
              <a:buNone/>
            </a:pPr>
            <a:r>
              <a:rPr lang="en-US" altLang="en-US" sz="2400" b="1" i="1">
                <a:latin typeface="Arial" panose="020B0604020202020204" pitchFamily="34" charset="0"/>
              </a:rPr>
              <a:t>	</a:t>
            </a:r>
            <a:r>
              <a:rPr lang="en-US" altLang="en-US" sz="3600" b="1" i="1">
                <a:latin typeface="Arial" panose="020B0604020202020204" pitchFamily="34" charset="0"/>
              </a:rPr>
              <a:t>DNA ---------→ RNA---------→Protein.</a:t>
            </a:r>
            <a:endParaRPr lang="en-US" altLang="en-US" sz="2400" b="1" i="1">
              <a:latin typeface="Arial" panose="020B0604020202020204" pitchFamily="34" charset="0"/>
            </a:endParaRPr>
          </a:p>
          <a:p>
            <a:pPr eaLnBrk="1" hangingPunct="1">
              <a:lnSpc>
                <a:spcPct val="80000"/>
              </a:lnSpc>
              <a:buFont typeface="Wingdings" panose="05000000000000000000" pitchFamily="2" charset="2"/>
              <a:buNone/>
            </a:pPr>
            <a:endParaRPr lang="en-US" altLang="en-US" sz="2000" b="1" i="1">
              <a:latin typeface="Arial" panose="020B0604020202020204" pitchFamily="34" charset="0"/>
            </a:endParaRPr>
          </a:p>
          <a:p>
            <a:pPr eaLnBrk="1" hangingPunct="1">
              <a:lnSpc>
                <a:spcPct val="80000"/>
              </a:lnSpc>
            </a:pPr>
            <a:r>
              <a:rPr lang="en-US" altLang="en-US" sz="2400" b="1">
                <a:latin typeface="Arial" panose="020B0604020202020204" pitchFamily="34" charset="0"/>
              </a:rPr>
              <a:t>This unidirectional flow equation represents the </a:t>
            </a:r>
            <a:r>
              <a:rPr lang="en-US" altLang="en-US" b="1" i="1">
                <a:latin typeface="Arial" panose="020B0604020202020204" pitchFamily="34" charset="0"/>
              </a:rPr>
              <a:t>Central Dogma </a:t>
            </a:r>
            <a:r>
              <a:rPr lang="en-US" altLang="en-US" sz="2400" b="1">
                <a:latin typeface="Arial" panose="020B0604020202020204" pitchFamily="34" charset="0"/>
              </a:rPr>
              <a:t>(fundamental law)</a:t>
            </a:r>
            <a:r>
              <a:rPr lang="en-US" altLang="en-US" b="1" i="1">
                <a:latin typeface="Arial" panose="020B0604020202020204" pitchFamily="34" charset="0"/>
              </a:rPr>
              <a:t> of molecular biology.</a:t>
            </a:r>
          </a:p>
          <a:p>
            <a:pPr eaLnBrk="1" hangingPunct="1">
              <a:lnSpc>
                <a:spcPct val="80000"/>
              </a:lnSpc>
              <a:buFont typeface="Wingdings" panose="05000000000000000000" pitchFamily="2" charset="2"/>
              <a:buNone/>
            </a:pPr>
            <a:endParaRPr lang="en-US" altLang="en-US" sz="2000" b="1" i="1">
              <a:latin typeface="Arial" panose="020B0604020202020204" pitchFamily="34" charset="0"/>
            </a:endParaRPr>
          </a:p>
          <a:p>
            <a:pPr eaLnBrk="1" hangingPunct="1">
              <a:lnSpc>
                <a:spcPct val="80000"/>
              </a:lnSpc>
            </a:pPr>
            <a:r>
              <a:rPr lang="en-US" altLang="en-US" sz="2400" b="1">
                <a:latin typeface="Arial" panose="020B0604020202020204" pitchFamily="34" charset="0"/>
              </a:rPr>
              <a:t>This is the mechanism whereby inherited information is used to create actual objects, namely enzymes and structural proteins.</a:t>
            </a:r>
          </a:p>
          <a:p>
            <a:pPr eaLnBrk="1" hangingPunct="1">
              <a:lnSpc>
                <a:spcPct val="80000"/>
              </a:lnSpc>
              <a:buFont typeface="Wingdings" panose="05000000000000000000" pitchFamily="2" charset="2"/>
              <a:buNone/>
            </a:pPr>
            <a:r>
              <a:rPr lang="en-US" altLang="en-US" sz="2400" b="1">
                <a:latin typeface="Arial" panose="020B0604020202020204" pitchFamily="34" charset="0"/>
              </a:rPr>
              <a:t> </a:t>
            </a:r>
          </a:p>
          <a:p>
            <a:pPr eaLnBrk="1" hangingPunct="1">
              <a:lnSpc>
                <a:spcPct val="80000"/>
              </a:lnSpc>
            </a:pPr>
            <a:r>
              <a:rPr lang="en-US" altLang="en-US" sz="2400" b="1">
                <a:latin typeface="Arial" panose="020B0604020202020204" pitchFamily="34" charset="0"/>
              </a:rPr>
              <a:t>An exception to the central   dogma is that certain viruses (retroviruses) make DNA from RNA using the enzyme reverse transcriptase.</a:t>
            </a:r>
          </a:p>
        </p:txBody>
      </p:sp>
    </p:spTree>
    <p:extLst>
      <p:ext uri="{BB962C8B-B14F-4D97-AF65-F5344CB8AC3E}">
        <p14:creationId xmlns:p14="http://schemas.microsoft.com/office/powerpoint/2010/main" val="5462192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noChangeArrowheads="1"/>
          </p:cNvSpPr>
          <p:nvPr>
            <p:ph type="title"/>
          </p:nvPr>
        </p:nvSpPr>
        <p:spPr/>
        <p:txBody>
          <a:bodyPr/>
          <a:lstStyle/>
          <a:p>
            <a:endParaRPr lang="en-US" altLang="en-US" smtClean="0"/>
          </a:p>
        </p:txBody>
      </p:sp>
      <p:sp>
        <p:nvSpPr>
          <p:cNvPr id="97283" name="Content Placeholder 2"/>
          <p:cNvSpPr>
            <a:spLocks noGrp="1" noChangeArrowheads="1"/>
          </p:cNvSpPr>
          <p:nvPr>
            <p:ph idx="1"/>
          </p:nvPr>
        </p:nvSpPr>
        <p:spPr/>
        <p:txBody>
          <a:bodyPr/>
          <a:lstStyle/>
          <a:p>
            <a:r>
              <a:rPr lang="en-US" altLang="en-US" dirty="0" smtClean="0"/>
              <a:t>This area of the DNA strand is called an </a:t>
            </a:r>
            <a:r>
              <a:rPr lang="en-US" altLang="en-US" i="1" dirty="0" smtClean="0"/>
              <a:t>operon, </a:t>
            </a:r>
            <a:r>
              <a:rPr lang="en-US" altLang="en-US" dirty="0" smtClean="0"/>
              <a:t>and the genes responsible for forming the respective enzymes are called </a:t>
            </a:r>
            <a:r>
              <a:rPr lang="en-US" altLang="en-US" i="1" dirty="0" smtClean="0"/>
              <a:t>structural genes.</a:t>
            </a:r>
          </a:p>
          <a:p>
            <a:r>
              <a:rPr lang="en-US" altLang="en-US" i="1" dirty="0" smtClean="0"/>
              <a:t>Promoter: </a:t>
            </a:r>
            <a:r>
              <a:rPr lang="en-US" altLang="en-US" i="1" dirty="0" smtClean="0"/>
              <a:t>a </a:t>
            </a:r>
            <a:r>
              <a:rPr lang="en-US" altLang="en-US" dirty="0" smtClean="0"/>
              <a:t>group </a:t>
            </a:r>
            <a:r>
              <a:rPr lang="en-US" altLang="en-US" dirty="0" smtClean="0"/>
              <a:t>of nucleotides that has specific affinity for RNA polymerase</a:t>
            </a:r>
          </a:p>
          <a:p>
            <a:endParaRPr lang="en-US" altLang="en-US" dirty="0" smtClean="0"/>
          </a:p>
        </p:txBody>
      </p:sp>
    </p:spTree>
    <p:extLst>
      <p:ext uri="{BB962C8B-B14F-4D97-AF65-F5344CB8AC3E}">
        <p14:creationId xmlns:p14="http://schemas.microsoft.com/office/powerpoint/2010/main" val="57087564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prstGeom prst="rect">
            <a:avLst/>
          </a:prstGeom>
        </p:spPr>
      </p:pic>
    </p:spTree>
    <p:extLst>
      <p:ext uri="{BB962C8B-B14F-4D97-AF65-F5344CB8AC3E}">
        <p14:creationId xmlns:p14="http://schemas.microsoft.com/office/powerpoint/2010/main" val="3577060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r>
              <a:rPr lang="en-US" altLang="en-US" sz="3000" b="1" dirty="0"/>
              <a:t>The “Operon” o</a:t>
            </a:r>
            <a:r>
              <a:rPr lang="en-US" altLang="en-US" sz="3000" b="1" dirty="0" smtClean="0"/>
              <a:t>f the cell and its control of biochemical synthesis—</a:t>
            </a:r>
            <a:br>
              <a:rPr lang="en-US" altLang="en-US" sz="3000" b="1" dirty="0" smtClean="0"/>
            </a:br>
            <a:r>
              <a:rPr lang="en-US" altLang="en-US" sz="3000" b="1" dirty="0" smtClean="0"/>
              <a:t>function of the promoter</a:t>
            </a:r>
            <a:endParaRPr lang="en-US" altLang="en-US" sz="3000" dirty="0"/>
          </a:p>
        </p:txBody>
      </p:sp>
      <p:sp>
        <p:nvSpPr>
          <p:cNvPr id="98307" name="Content Placeholder 2"/>
          <p:cNvSpPr>
            <a:spLocks noGrp="1" noChangeArrowheads="1"/>
          </p:cNvSpPr>
          <p:nvPr>
            <p:ph idx="1"/>
          </p:nvPr>
        </p:nvSpPr>
        <p:spPr/>
        <p:txBody>
          <a:bodyPr/>
          <a:lstStyle/>
          <a:p>
            <a:r>
              <a:rPr lang="en-US" altLang="en-US" dirty="0" smtClean="0"/>
              <a:t>Polymerase must bind with this promoter before it can begin traveling along the DNA strand to synthesize RNA</a:t>
            </a:r>
          </a:p>
          <a:p>
            <a:r>
              <a:rPr lang="en-US" altLang="en-US" dirty="0" smtClean="0"/>
              <a:t>The promoter is an essential element for activating the operon</a:t>
            </a:r>
          </a:p>
        </p:txBody>
      </p:sp>
    </p:spTree>
    <p:extLst>
      <p:ext uri="{BB962C8B-B14F-4D97-AF65-F5344CB8AC3E}">
        <p14:creationId xmlns:p14="http://schemas.microsoft.com/office/powerpoint/2010/main" val="29135422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normAutofit fontScale="90000"/>
          </a:bodyPr>
          <a:lstStyle/>
          <a:p>
            <a:r>
              <a:rPr lang="en-US" altLang="en-US" sz="3000" b="1" dirty="0"/>
              <a:t>Control of the </a:t>
            </a:r>
            <a:r>
              <a:rPr lang="en-US" altLang="en-US" sz="3000" b="1" dirty="0" smtClean="0"/>
              <a:t>operon </a:t>
            </a:r>
            <a:r>
              <a:rPr lang="en-US" altLang="en-US" sz="3000" b="1" dirty="0"/>
              <a:t>by a “Repressor Protein”—</a:t>
            </a:r>
            <a:r>
              <a:rPr lang="en-US" altLang="en-US" sz="3000" b="1" dirty="0" smtClean="0"/>
              <a:t>The “</a:t>
            </a:r>
            <a:r>
              <a:rPr lang="en-US" altLang="en-US" sz="3000" b="1" dirty="0"/>
              <a:t>Repressor Operator</a:t>
            </a:r>
            <a:r>
              <a:rPr lang="en-US" altLang="en-US" b="1" dirty="0" smtClean="0"/>
              <a:t/>
            </a:r>
            <a:br>
              <a:rPr lang="en-US" altLang="en-US" b="1" dirty="0" smtClean="0"/>
            </a:br>
            <a:endParaRPr lang="en-US" altLang="en-US" dirty="0" smtClean="0"/>
          </a:p>
        </p:txBody>
      </p:sp>
      <p:sp>
        <p:nvSpPr>
          <p:cNvPr id="99331" name="Content Placeholder 2"/>
          <p:cNvSpPr>
            <a:spLocks noGrp="1" noChangeArrowheads="1"/>
          </p:cNvSpPr>
          <p:nvPr>
            <p:ph idx="1"/>
          </p:nvPr>
        </p:nvSpPr>
        <p:spPr/>
        <p:txBody>
          <a:bodyPr/>
          <a:lstStyle/>
          <a:p>
            <a:r>
              <a:rPr lang="en-US" altLang="en-US" dirty="0" smtClean="0"/>
              <a:t>A band of nucleotides lie the middle of the promoter</a:t>
            </a:r>
          </a:p>
          <a:p>
            <a:r>
              <a:rPr lang="en-US" altLang="en-US" dirty="0"/>
              <a:t>C</a:t>
            </a:r>
            <a:r>
              <a:rPr lang="en-US" altLang="en-US" dirty="0" smtClean="0"/>
              <a:t>alled </a:t>
            </a:r>
            <a:r>
              <a:rPr lang="en-US" altLang="en-US" dirty="0" smtClean="0"/>
              <a:t>a </a:t>
            </a:r>
            <a:r>
              <a:rPr lang="en-US" altLang="en-US" i="1" dirty="0" smtClean="0"/>
              <a:t>repressor operator </a:t>
            </a:r>
            <a:r>
              <a:rPr lang="en-US" altLang="en-US" dirty="0" smtClean="0"/>
              <a:t>because a “regulatory” protein can bind here and prevent attachment of RNA polymerase to the promoter, thereby blocking transcription of the genes of the operon</a:t>
            </a:r>
          </a:p>
          <a:p>
            <a:r>
              <a:rPr lang="en-US" altLang="en-US" dirty="0" smtClean="0"/>
              <a:t>Such a negative regulatory protein is called a </a:t>
            </a:r>
            <a:r>
              <a:rPr lang="en-US" altLang="en-US" i="1" dirty="0" smtClean="0"/>
              <a:t>repressor protein</a:t>
            </a:r>
            <a:endParaRPr lang="en-US" altLang="en-US" dirty="0" smtClean="0"/>
          </a:p>
        </p:txBody>
      </p:sp>
    </p:spTree>
    <p:extLst>
      <p:ext uri="{BB962C8B-B14F-4D97-AF65-F5344CB8AC3E}">
        <p14:creationId xmlns:p14="http://schemas.microsoft.com/office/powerpoint/2010/main" val="38156646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r>
              <a:rPr lang="en-US" altLang="en-US" sz="3000" b="1" dirty="0"/>
              <a:t>Control of the </a:t>
            </a:r>
            <a:r>
              <a:rPr lang="en-US" altLang="en-US" sz="3000" b="1" dirty="0" smtClean="0"/>
              <a:t>operon </a:t>
            </a:r>
            <a:r>
              <a:rPr lang="en-US" altLang="en-US" sz="3000" b="1" dirty="0"/>
              <a:t>by an “Activator Protein”—The “Activator</a:t>
            </a:r>
            <a:br>
              <a:rPr lang="en-US" altLang="en-US" sz="3000" b="1" dirty="0"/>
            </a:br>
            <a:r>
              <a:rPr lang="en-US" altLang="en-US" sz="3000" b="1" dirty="0"/>
              <a:t>Operator</a:t>
            </a:r>
            <a:endParaRPr lang="en-US" altLang="en-US" sz="3000" dirty="0"/>
          </a:p>
        </p:txBody>
      </p:sp>
      <p:sp>
        <p:nvSpPr>
          <p:cNvPr id="100355" name="Content Placeholder 2"/>
          <p:cNvSpPr>
            <a:spLocks noGrp="1" noChangeArrowheads="1"/>
          </p:cNvSpPr>
          <p:nvPr>
            <p:ph idx="1"/>
          </p:nvPr>
        </p:nvSpPr>
        <p:spPr/>
        <p:txBody>
          <a:bodyPr/>
          <a:lstStyle/>
          <a:p>
            <a:r>
              <a:rPr lang="en-US" altLang="en-US" dirty="0" smtClean="0"/>
              <a:t>The </a:t>
            </a:r>
            <a:r>
              <a:rPr lang="en-US" altLang="en-US" i="1" dirty="0" smtClean="0"/>
              <a:t>activator operator, </a:t>
            </a:r>
            <a:r>
              <a:rPr lang="en-US" altLang="en-US" dirty="0" smtClean="0"/>
              <a:t>that lies adjacent to but ahead of the promoter</a:t>
            </a:r>
          </a:p>
          <a:p>
            <a:r>
              <a:rPr lang="en-US" altLang="en-US" dirty="0" smtClean="0"/>
              <a:t>When a regulatory protein binds to this operator, it helps attract RNA polymerase to the promoter, thus activating the operon. </a:t>
            </a:r>
          </a:p>
          <a:p>
            <a:r>
              <a:rPr lang="en-US" altLang="en-US" dirty="0" smtClean="0"/>
              <a:t>A regulatory protein of this type is called an </a:t>
            </a:r>
            <a:r>
              <a:rPr lang="en-US" altLang="en-US" i="1" dirty="0" smtClean="0"/>
              <a:t>activator protein</a:t>
            </a:r>
            <a:endParaRPr lang="en-US" altLang="en-US" dirty="0" smtClean="0"/>
          </a:p>
        </p:txBody>
      </p:sp>
    </p:spTree>
    <p:extLst>
      <p:ext uri="{BB962C8B-B14F-4D97-AF65-F5344CB8AC3E}">
        <p14:creationId xmlns:p14="http://schemas.microsoft.com/office/powerpoint/2010/main" val="20213462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r>
              <a:rPr lang="en-US" altLang="en-US" sz="3600" b="1"/>
              <a:t>-ve Feedback Control of the Operon</a:t>
            </a:r>
            <a:endParaRPr lang="en-US" altLang="en-US" sz="3600"/>
          </a:p>
        </p:txBody>
      </p:sp>
      <p:sp>
        <p:nvSpPr>
          <p:cNvPr id="101379" name="Content Placeholder 2"/>
          <p:cNvSpPr>
            <a:spLocks noGrp="1" noChangeArrowheads="1"/>
          </p:cNvSpPr>
          <p:nvPr>
            <p:ph idx="1"/>
          </p:nvPr>
        </p:nvSpPr>
        <p:spPr/>
        <p:txBody>
          <a:bodyPr/>
          <a:lstStyle/>
          <a:p>
            <a:r>
              <a:rPr lang="en-US" altLang="en-US" sz="3100" dirty="0" smtClean="0"/>
              <a:t>The </a:t>
            </a:r>
            <a:r>
              <a:rPr lang="en-US" altLang="en-US" sz="3100" dirty="0"/>
              <a:t>presence of a critical amount of synthesized product in the cell can cause –</a:t>
            </a:r>
            <a:r>
              <a:rPr lang="en-US" altLang="en-US" sz="3100" dirty="0" err="1"/>
              <a:t>ve</a:t>
            </a:r>
            <a:r>
              <a:rPr lang="en-US" altLang="en-US" sz="3100" dirty="0"/>
              <a:t> feedback inhibition of the operon that is responsible for its synthesis</a:t>
            </a:r>
          </a:p>
          <a:p>
            <a:r>
              <a:rPr lang="en-US" altLang="en-US" sz="3100" dirty="0"/>
              <a:t>Can do this either by causing a regulatory repressor protein to bind at the repressor operator or by causing a regulatory  activator protein to break its bond with the activator operator</a:t>
            </a:r>
            <a:r>
              <a:rPr lang="en-US" altLang="en-US" sz="3100" dirty="0" smtClean="0"/>
              <a:t>.</a:t>
            </a:r>
          </a:p>
          <a:p>
            <a:r>
              <a:rPr lang="en-US" altLang="en-US" sz="3100" dirty="0" smtClean="0"/>
              <a:t>In </a:t>
            </a:r>
            <a:r>
              <a:rPr lang="en-US" altLang="en-US" sz="3100" dirty="0"/>
              <a:t>either case, the operon becomes inhibited</a:t>
            </a:r>
          </a:p>
        </p:txBody>
      </p:sp>
    </p:spTree>
    <p:extLst>
      <p:ext uri="{BB962C8B-B14F-4D97-AF65-F5344CB8AC3E}">
        <p14:creationId xmlns:p14="http://schemas.microsoft.com/office/powerpoint/2010/main" val="18809880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smtClean="0"/>
          </a:p>
        </p:txBody>
      </p:sp>
      <p:sp>
        <p:nvSpPr>
          <p:cNvPr id="102403" name="Content Placeholder 2"/>
          <p:cNvSpPr>
            <a:spLocks noGrp="1" noChangeArrowheads="1"/>
          </p:cNvSpPr>
          <p:nvPr>
            <p:ph idx="1"/>
          </p:nvPr>
        </p:nvSpPr>
        <p:spPr/>
        <p:txBody>
          <a:bodyPr/>
          <a:lstStyle/>
          <a:p>
            <a:r>
              <a:rPr lang="en-US" altLang="en-US" smtClean="0"/>
              <a:t>Therefore, once synthesized product has become enough for proper cell function, the operon becomes dormant. </a:t>
            </a:r>
          </a:p>
          <a:p>
            <a:r>
              <a:rPr lang="en-US" altLang="en-US" smtClean="0"/>
              <a:t>Again, when the synthesized product becomes degraded in the cell and its concentration decreases, the operon once again becomes active. </a:t>
            </a:r>
          </a:p>
          <a:p>
            <a:r>
              <a:rPr lang="en-US" altLang="en-US" smtClean="0"/>
              <a:t>In this way, the desired concentration of the product is controlled automatically</a:t>
            </a:r>
          </a:p>
        </p:txBody>
      </p:sp>
    </p:spTree>
    <p:extLst>
      <p:ext uri="{BB962C8B-B14F-4D97-AF65-F5344CB8AC3E}">
        <p14:creationId xmlns:p14="http://schemas.microsoft.com/office/powerpoint/2010/main" val="21102615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p:txBody>
          <a:bodyPr>
            <a:normAutofit/>
          </a:bodyPr>
          <a:lstStyle/>
          <a:p>
            <a:r>
              <a:rPr lang="en-US" altLang="en-US" sz="3600" b="1" dirty="0" smtClean="0"/>
              <a:t>Other mechanisms for control of transcription by the operon</a:t>
            </a:r>
            <a:endParaRPr lang="en-US" altLang="en-US" sz="3600" dirty="0"/>
          </a:p>
        </p:txBody>
      </p:sp>
      <p:sp>
        <p:nvSpPr>
          <p:cNvPr id="103427" name="Content Placeholder 2"/>
          <p:cNvSpPr>
            <a:spLocks noGrp="1" noChangeArrowheads="1"/>
          </p:cNvSpPr>
          <p:nvPr>
            <p:ph idx="1"/>
          </p:nvPr>
        </p:nvSpPr>
        <p:spPr/>
        <p:txBody>
          <a:bodyPr/>
          <a:lstStyle/>
          <a:p>
            <a:r>
              <a:rPr lang="en-US" altLang="en-US" dirty="0" smtClean="0"/>
              <a:t>An operon being controlled by a </a:t>
            </a:r>
            <a:r>
              <a:rPr lang="en-US" altLang="en-US" i="1" dirty="0" smtClean="0"/>
              <a:t>regulatory gene </a:t>
            </a:r>
            <a:r>
              <a:rPr lang="en-US" altLang="en-US" dirty="0" smtClean="0"/>
              <a:t>located elsewhere in the genetic complex of the nucleus. </a:t>
            </a:r>
          </a:p>
          <a:p>
            <a:r>
              <a:rPr lang="en-US" altLang="en-US" dirty="0" smtClean="0"/>
              <a:t>The regulatory gene causes the formation of a regulatory protein that in turn acts either as an activator or as a repressor substance to control the operon.</a:t>
            </a:r>
          </a:p>
        </p:txBody>
      </p:sp>
    </p:spTree>
    <p:extLst>
      <p:ext uri="{BB962C8B-B14F-4D97-AF65-F5344CB8AC3E}">
        <p14:creationId xmlns:p14="http://schemas.microsoft.com/office/powerpoint/2010/main" val="13282255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noChangeArrowheads="1"/>
          </p:cNvSpPr>
          <p:nvPr>
            <p:ph type="title"/>
          </p:nvPr>
        </p:nvSpPr>
        <p:spPr/>
        <p:txBody>
          <a:bodyPr/>
          <a:lstStyle/>
          <a:p>
            <a:endParaRPr lang="en-US" altLang="en-US" smtClean="0"/>
          </a:p>
        </p:txBody>
      </p:sp>
      <p:sp>
        <p:nvSpPr>
          <p:cNvPr id="104451" name="Content Placeholder 2"/>
          <p:cNvSpPr>
            <a:spLocks noGrp="1" noChangeArrowheads="1"/>
          </p:cNvSpPr>
          <p:nvPr>
            <p:ph idx="1"/>
          </p:nvPr>
        </p:nvSpPr>
        <p:spPr/>
        <p:txBody>
          <a:bodyPr/>
          <a:lstStyle/>
          <a:p>
            <a:r>
              <a:rPr lang="en-US" altLang="en-US" sz="2900"/>
              <a:t>Many different operons may be controlled at the same time by the same regulatory protein. </a:t>
            </a:r>
          </a:p>
          <a:p>
            <a:r>
              <a:rPr lang="en-US" altLang="en-US" sz="2900"/>
              <a:t>The same regulatory protein functions as an activator for one operon and as a repressor for another.</a:t>
            </a:r>
          </a:p>
          <a:p>
            <a:r>
              <a:rPr lang="en-US" altLang="en-US" sz="2900"/>
              <a:t>When multiple operons are controlled simultaneously in this manner, all the operons that function together are called a </a:t>
            </a:r>
            <a:r>
              <a:rPr lang="en-US" altLang="en-US" sz="2900" i="1"/>
              <a:t>regulon</a:t>
            </a:r>
            <a:endParaRPr lang="en-US" altLang="en-US" sz="2900"/>
          </a:p>
        </p:txBody>
      </p:sp>
    </p:spTree>
    <p:extLst>
      <p:ext uri="{BB962C8B-B14F-4D97-AF65-F5344CB8AC3E}">
        <p14:creationId xmlns:p14="http://schemas.microsoft.com/office/powerpoint/2010/main" val="16779668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noChangeArrowheads="1"/>
          </p:cNvSpPr>
          <p:nvPr>
            <p:ph type="title"/>
          </p:nvPr>
        </p:nvSpPr>
        <p:spPr/>
        <p:txBody>
          <a:bodyPr/>
          <a:lstStyle/>
          <a:p>
            <a:endParaRPr lang="en-US" altLang="en-US" smtClean="0"/>
          </a:p>
        </p:txBody>
      </p:sp>
      <p:sp>
        <p:nvSpPr>
          <p:cNvPr id="105475" name="Content Placeholder 2"/>
          <p:cNvSpPr>
            <a:spLocks noGrp="1" noChangeArrowheads="1"/>
          </p:cNvSpPr>
          <p:nvPr>
            <p:ph idx="1"/>
          </p:nvPr>
        </p:nvSpPr>
        <p:spPr/>
        <p:txBody>
          <a:bodyPr/>
          <a:lstStyle/>
          <a:p>
            <a:r>
              <a:rPr lang="en-US" altLang="en-US" dirty="0" smtClean="0"/>
              <a:t>Some operons are controlled not at the starting point of transcription on the DNA strand but farther along the strand. </a:t>
            </a:r>
          </a:p>
          <a:p>
            <a:r>
              <a:rPr lang="en-US" altLang="en-US" dirty="0" smtClean="0"/>
              <a:t>Sometimes the control is not even at the DNA strand itself but during the processing of the RNA in nucleus before  release into </a:t>
            </a:r>
            <a:r>
              <a:rPr lang="en-US" altLang="en-US" dirty="0" smtClean="0"/>
              <a:t>cytoplasm</a:t>
            </a:r>
          </a:p>
          <a:p>
            <a:r>
              <a:rPr lang="en-US" altLang="en-US" dirty="0" smtClean="0"/>
              <a:t>In rare cases, the </a:t>
            </a:r>
            <a:r>
              <a:rPr lang="en-US" altLang="en-US" dirty="0" smtClean="0"/>
              <a:t>control </a:t>
            </a:r>
            <a:r>
              <a:rPr lang="en-US" altLang="en-US" dirty="0" smtClean="0"/>
              <a:t>is at </a:t>
            </a:r>
            <a:r>
              <a:rPr lang="en-US" altLang="en-US" dirty="0" smtClean="0"/>
              <a:t>the level of protein formation in the cytoplasm during RNA translation by the ribosomes</a:t>
            </a:r>
          </a:p>
        </p:txBody>
      </p:sp>
    </p:spTree>
    <p:extLst>
      <p:ext uri="{BB962C8B-B14F-4D97-AF65-F5344CB8AC3E}">
        <p14:creationId xmlns:p14="http://schemas.microsoft.com/office/powerpoint/2010/main" val="33143574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463</TotalTime>
  <Words>5274</Words>
  <Application>Microsoft Office PowerPoint</Application>
  <PresentationFormat>Widescreen</PresentationFormat>
  <Paragraphs>410</Paragraphs>
  <Slides>103</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1" baseType="lpstr">
      <vt:lpstr>Arial</vt:lpstr>
      <vt:lpstr>Calibri</vt:lpstr>
      <vt:lpstr>Calibri Light</vt:lpstr>
      <vt:lpstr>Tahoma</vt:lpstr>
      <vt:lpstr>Times New Roman</vt:lpstr>
      <vt:lpstr>Wingdings</vt:lpstr>
      <vt:lpstr>Office Theme</vt:lpstr>
      <vt:lpstr>Photo Editor Photo</vt:lpstr>
      <vt:lpstr>PowerPoint Presentation</vt:lpstr>
      <vt:lpstr>PowerPoint Presentation</vt:lpstr>
      <vt:lpstr>PowerPoint Presentation</vt:lpstr>
      <vt:lpstr>Genetic Code</vt:lpstr>
      <vt:lpstr>PowerPoint Presentation</vt:lpstr>
      <vt:lpstr>PowerPoint Presentation</vt:lpstr>
      <vt:lpstr>PowerPoint Presentation</vt:lpstr>
      <vt:lpstr>THE CENTRAL DOGMA OF PROTEIN SYNTHESIS</vt:lpstr>
      <vt:lpstr>Central Dogma</vt:lpstr>
      <vt:lpstr>PowerPoint Presentation</vt:lpstr>
      <vt:lpstr>Protein Synthesis:  An Overview</vt:lpstr>
      <vt:lpstr>Nucleic acids: </vt:lpstr>
      <vt:lpstr>Nucleotides</vt:lpstr>
      <vt:lpstr>PowerPoint Presentation</vt:lpstr>
      <vt:lpstr>Nitrogenous bases</vt:lpstr>
      <vt:lpstr>Nitrogenous Bases</vt:lpstr>
      <vt:lpstr>DNA</vt:lpstr>
      <vt:lpstr>Nucleotide bases</vt:lpstr>
      <vt:lpstr>PowerPoint Presentation</vt:lpstr>
      <vt:lpstr>PowerPoint Presentation</vt:lpstr>
      <vt:lpstr>PowerPoint Presentation</vt:lpstr>
      <vt:lpstr>PowerPoint Presentation</vt:lpstr>
      <vt:lpstr>PowerPoint Presentation</vt:lpstr>
      <vt:lpstr>PowerPoint Presentation</vt:lpstr>
      <vt:lpstr>Linear Polymerization of Nucleotides</vt:lpstr>
      <vt:lpstr>PowerPoint Presentation</vt:lpstr>
      <vt:lpstr>Polymerization of Nucleotides</vt:lpstr>
      <vt:lpstr>Polymerization of Nucleotides</vt:lpstr>
      <vt:lpstr>Complementary base pairing</vt:lpstr>
      <vt:lpstr>Base pairing</vt:lpstr>
      <vt:lpstr>Significance of complementary base pairing</vt:lpstr>
      <vt:lpstr>DNA structure</vt:lpstr>
      <vt:lpstr>DNA vs RNA</vt:lpstr>
      <vt:lpstr>RNA structure</vt:lpstr>
      <vt:lpstr>Types of RNA</vt:lpstr>
      <vt:lpstr>RNA structure</vt:lpstr>
      <vt:lpstr>RNA structure</vt:lpstr>
      <vt:lpstr>RNA</vt:lpstr>
      <vt:lpstr>Genes and Proteins</vt:lpstr>
      <vt:lpstr>Genetic Code </vt:lpstr>
      <vt:lpstr>PowerPoint Presentation</vt:lpstr>
      <vt:lpstr>PowerPoint Presentation</vt:lpstr>
      <vt:lpstr>PowerPoint Presentation</vt:lpstr>
      <vt:lpstr>Characteristics of the Code</vt:lpstr>
      <vt:lpstr>Protein synthesis</vt:lpstr>
      <vt:lpstr>PowerPoint Presentation</vt:lpstr>
      <vt:lpstr>PowerPoint Presentation</vt:lpstr>
      <vt:lpstr>PowerPoint Presentation</vt:lpstr>
      <vt:lpstr>Transcription:  Initiation: 25th Oct</vt:lpstr>
      <vt:lpstr>PowerPoint Presentation</vt:lpstr>
      <vt:lpstr>PowerPoint Presentation</vt:lpstr>
      <vt:lpstr>Transcription: Initiation</vt:lpstr>
      <vt:lpstr>Transcription:  Initiation</vt:lpstr>
      <vt:lpstr>Transcription:  Elongation</vt:lpstr>
      <vt:lpstr>PowerPoint Presentation</vt:lpstr>
      <vt:lpstr>Transcription : Elongation</vt:lpstr>
      <vt:lpstr>The Coding Strand</vt:lpstr>
      <vt:lpstr>Transcription:  Termination</vt:lpstr>
      <vt:lpstr>Transcription</vt:lpstr>
      <vt:lpstr>Processing of mRNA transcript</vt:lpstr>
      <vt:lpstr>PowerPoint Presentation</vt:lpstr>
      <vt:lpstr>Processing of mRNA</vt:lpstr>
      <vt:lpstr>PowerPoint Presentation</vt:lpstr>
      <vt:lpstr>mRNA Splicing</vt:lpstr>
      <vt:lpstr>mRNA Splicing</vt:lpstr>
      <vt:lpstr>Alternative Splicing </vt:lpstr>
      <vt:lpstr>Alternative Splicing</vt:lpstr>
      <vt:lpstr>Translation </vt:lpstr>
      <vt:lpstr>PowerPoint Presentation</vt:lpstr>
      <vt:lpstr>Translation </vt:lpstr>
      <vt:lpstr>PowerPoint Presentation</vt:lpstr>
      <vt:lpstr>Transfer RNA</vt:lpstr>
      <vt:lpstr>Transfer RNA</vt:lpstr>
      <vt:lpstr>PowerPoint Presentation</vt:lpstr>
      <vt:lpstr>Transfer RNA</vt:lpstr>
      <vt:lpstr>Wobble in the Genetic Code</vt:lpstr>
      <vt:lpstr>PowerPoint Presentation</vt:lpstr>
      <vt:lpstr>Aminoacyl-tRNA synthetase</vt:lpstr>
      <vt:lpstr>Ribosomes</vt:lpstr>
      <vt:lpstr>Ribosomes</vt:lpstr>
      <vt:lpstr>PowerPoint Presentation</vt:lpstr>
      <vt:lpstr>PowerPoint Presentation</vt:lpstr>
      <vt:lpstr>PowerPoint Presentation</vt:lpstr>
      <vt:lpstr>Termination of Protein Synthesis</vt:lpstr>
      <vt:lpstr>Termination of Protein Synthesis</vt:lpstr>
      <vt:lpstr>Synthesis of other substances in the cell</vt:lpstr>
      <vt:lpstr>Control of gene function and biochemical activity in cells</vt:lpstr>
      <vt:lpstr>PowerPoint Presentation</vt:lpstr>
      <vt:lpstr>Genetic Regulation</vt:lpstr>
      <vt:lpstr>PowerPoint Presentation</vt:lpstr>
      <vt:lpstr>PowerPoint Presentation</vt:lpstr>
      <vt:lpstr>The “Operon” of the cell and its control of biochemical synthesis— function of the promoter</vt:lpstr>
      <vt:lpstr>Control of the operon by a “Repressor Protein”—The “Repressor Operator </vt:lpstr>
      <vt:lpstr>Control of the operon by an “Activator Protein”—The “Activator Operator</vt:lpstr>
      <vt:lpstr>-ve Feedback Control of the Operon</vt:lpstr>
      <vt:lpstr>PowerPoint Presentation</vt:lpstr>
      <vt:lpstr>Other mechanisms for control of transcription by the operon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32</cp:revision>
  <dcterms:created xsi:type="dcterms:W3CDTF">2021-07-30T07:27:51Z</dcterms:created>
  <dcterms:modified xsi:type="dcterms:W3CDTF">2022-11-07T02:23:02Z</dcterms:modified>
</cp:coreProperties>
</file>